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63"/>
  </p:notesMasterIdLst>
  <p:handoutMasterIdLst>
    <p:handoutMasterId r:id="rId64"/>
  </p:handoutMasterIdLst>
  <p:sldIdLst>
    <p:sldId id="256" r:id="rId5"/>
    <p:sldId id="322" r:id="rId6"/>
    <p:sldId id="323" r:id="rId7"/>
    <p:sldId id="324" r:id="rId8"/>
    <p:sldId id="325" r:id="rId9"/>
    <p:sldId id="326" r:id="rId10"/>
    <p:sldId id="369" r:id="rId11"/>
    <p:sldId id="415" r:id="rId12"/>
    <p:sldId id="376" r:id="rId13"/>
    <p:sldId id="377" r:id="rId14"/>
    <p:sldId id="371" r:id="rId15"/>
    <p:sldId id="372" r:id="rId16"/>
    <p:sldId id="370" r:id="rId17"/>
    <p:sldId id="422" r:id="rId18"/>
    <p:sldId id="373" r:id="rId19"/>
    <p:sldId id="374" r:id="rId20"/>
    <p:sldId id="416" r:id="rId21"/>
    <p:sldId id="383" r:id="rId22"/>
    <p:sldId id="385" r:id="rId23"/>
    <p:sldId id="379" r:id="rId24"/>
    <p:sldId id="381" r:id="rId25"/>
    <p:sldId id="378" r:id="rId26"/>
    <p:sldId id="380" r:id="rId27"/>
    <p:sldId id="382" r:id="rId28"/>
    <p:sldId id="384" r:id="rId29"/>
    <p:sldId id="392" r:id="rId30"/>
    <p:sldId id="425" r:id="rId31"/>
    <p:sldId id="393" r:id="rId32"/>
    <p:sldId id="388" r:id="rId33"/>
    <p:sldId id="430" r:id="rId34"/>
    <p:sldId id="423" r:id="rId35"/>
    <p:sldId id="417" r:id="rId36"/>
    <p:sldId id="426" r:id="rId37"/>
    <p:sldId id="424" r:id="rId38"/>
    <p:sldId id="386" r:id="rId39"/>
    <p:sldId id="387" r:id="rId40"/>
    <p:sldId id="418" r:id="rId41"/>
    <p:sldId id="419" r:id="rId42"/>
    <p:sldId id="427" r:id="rId43"/>
    <p:sldId id="399" r:id="rId44"/>
    <p:sldId id="398" r:id="rId45"/>
    <p:sldId id="428" r:id="rId46"/>
    <p:sldId id="429" r:id="rId47"/>
    <p:sldId id="396" r:id="rId48"/>
    <p:sldId id="402" r:id="rId49"/>
    <p:sldId id="420" r:id="rId50"/>
    <p:sldId id="421" r:id="rId51"/>
    <p:sldId id="406" r:id="rId52"/>
    <p:sldId id="407" r:id="rId53"/>
    <p:sldId id="408" r:id="rId54"/>
    <p:sldId id="409" r:id="rId55"/>
    <p:sldId id="413" r:id="rId56"/>
    <p:sldId id="411" r:id="rId57"/>
    <p:sldId id="410" r:id="rId58"/>
    <p:sldId id="412" r:id="rId59"/>
    <p:sldId id="404" r:id="rId60"/>
    <p:sldId id="414" r:id="rId61"/>
    <p:sldId id="328" r:id="rId62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00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9335" autoAdjust="0"/>
  </p:normalViewPr>
  <p:slideViewPr>
    <p:cSldViewPr>
      <p:cViewPr varScale="1">
        <p:scale>
          <a:sx n="38" d="100"/>
          <a:sy n="38" d="100"/>
        </p:scale>
        <p:origin x="13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4C1CEA7-A1E4-4C86-B924-5E11009E8A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7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2810"/>
            <a:ext cx="5486400" cy="411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619"/>
            <a:ext cx="2971800" cy="45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8717BB-61A2-4CDB-9C15-AA495532FB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141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8717BB-61A2-4CDB-9C15-AA495532FB2C}" type="slidenum">
              <a:rPr lang="en-CA" smtClean="0"/>
              <a:pPr>
                <a:defRPr/>
              </a:pPr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91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6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685800"/>
            <a:ext cx="184785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85800"/>
            <a:ext cx="539115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3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324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2133600"/>
            <a:ext cx="7391400" cy="36877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49676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6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133600"/>
            <a:ext cx="3619500" cy="368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3600"/>
            <a:ext cx="3619500" cy="368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2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019800" cy="884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4917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03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4917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03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0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32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08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452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6096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title style</a:t>
            </a:r>
          </a:p>
        </p:txBody>
      </p:sp>
      <p:sp>
        <p:nvSpPr>
          <p:cNvPr id="102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133600"/>
            <a:ext cx="73914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pic>
        <p:nvPicPr>
          <p:cNvPr id="1028" name="Picture 74" descr="cadetscanada30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049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 userDrawn="1"/>
        </p:nvSpPr>
        <p:spPr>
          <a:xfrm>
            <a:off x="207963" y="839788"/>
            <a:ext cx="990600" cy="9509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04800"/>
            <a:ext cx="1331913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762000"/>
            <a:ext cx="67818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b="1" i="1" dirty="0" smtClean="0"/>
              <a:t>Air Cadet </a:t>
            </a:r>
            <a:r>
              <a:rPr lang="en-GB" b="1" i="1" dirty="0"/>
              <a:t>Summer Training</a:t>
            </a:r>
            <a:endParaRPr lang="en-CA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5638800"/>
            <a:ext cx="3352800" cy="762000"/>
          </a:xfrm>
        </p:spPr>
        <p:txBody>
          <a:bodyPr/>
          <a:lstStyle/>
          <a:p>
            <a:pPr algn="r" eaLnBrk="1" hangingPunct="1"/>
            <a:r>
              <a:rPr lang="en-CA" altLang="en-US" sz="2000" dirty="0" smtClean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438400"/>
            <a:ext cx="4343400" cy="2899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 sz="2400" dirty="0" smtClean="0">
                <a:latin typeface="Arial" charset="0"/>
              </a:rPr>
              <a:t>3 Weeks</a:t>
            </a:r>
          </a:p>
          <a:p>
            <a:pPr algn="ctr">
              <a:buFontTx/>
              <a:buNone/>
            </a:pPr>
            <a:endParaRPr lang="en-GB" altLang="en-US" sz="2400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en-GB" altLang="en-US" sz="2400" dirty="0" smtClean="0">
                <a:latin typeface="Arial" charset="0"/>
              </a:rPr>
              <a:t>9 July – 27 July</a:t>
            </a:r>
          </a:p>
          <a:p>
            <a:pPr algn="ctr">
              <a:buFontTx/>
              <a:buNone/>
            </a:pPr>
            <a:r>
              <a:rPr lang="en-GB" altLang="en-US" sz="2400" dirty="0" smtClean="0">
                <a:latin typeface="Arial" charset="0"/>
              </a:rPr>
              <a:t>30 July - 17 August</a:t>
            </a:r>
          </a:p>
          <a:p>
            <a:pPr algn="ctr">
              <a:buFontTx/>
              <a:buNone/>
            </a:pPr>
            <a:endParaRPr lang="en-GB" altLang="en-US" sz="2400" dirty="0" smtClean="0">
              <a:latin typeface="Arial" charset="0"/>
            </a:endParaRPr>
          </a:p>
          <a:p>
            <a:pPr algn="ctr">
              <a:buNone/>
            </a:pPr>
            <a:r>
              <a:rPr lang="en-CA" altLang="en-US" sz="2400" b="1" i="1" dirty="0"/>
              <a:t>Specific serials and training centres locations will be allocated to corps</a:t>
            </a:r>
          </a:p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90600" y="5394325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20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Basic Fitness and </a:t>
            </a: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Sports </a:t>
            </a:r>
          </a:p>
          <a:p>
            <a:pPr algn="ctr">
              <a:buFontTx/>
              <a:buNone/>
              <a:defRPr/>
            </a:pP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</a:t>
            </a: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Lake CTC)</a:t>
            </a:r>
          </a:p>
          <a:p>
            <a:pPr marL="0" indent="0">
              <a:buNone/>
              <a:defRPr/>
            </a:pPr>
            <a:endParaRPr lang="en-CA" sz="2400" dirty="0" smtClean="0">
              <a:latin typeface="Arial" charset="0"/>
            </a:endParaRPr>
          </a:p>
          <a:p>
            <a:pPr>
              <a:defRPr/>
            </a:pPr>
            <a:r>
              <a:rPr lang="en-CA" sz="2000" dirty="0" smtClean="0">
                <a:latin typeface="Arial" charset="0"/>
              </a:rPr>
              <a:t>Become </a:t>
            </a:r>
            <a:r>
              <a:rPr lang="en-CA" sz="2000" dirty="0">
                <a:latin typeface="Arial" charset="0"/>
              </a:rPr>
              <a:t>a Fitness &amp; Sports </a:t>
            </a:r>
            <a:r>
              <a:rPr lang="en-CA" sz="2000" dirty="0" smtClean="0">
                <a:latin typeface="Arial" charset="0"/>
              </a:rPr>
              <a:t>Assistant</a:t>
            </a:r>
            <a:endParaRPr lang="en-CA" sz="2000" dirty="0">
              <a:latin typeface="Arial" charset="0"/>
            </a:endParaRPr>
          </a:p>
          <a:p>
            <a:pPr>
              <a:defRPr/>
            </a:pPr>
            <a:r>
              <a:rPr lang="en-CA" sz="2000" dirty="0">
                <a:latin typeface="Arial" charset="0"/>
              </a:rPr>
              <a:t>Develop a personal fitness routine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Lead warm up and cool down sessions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Assist with the cadet fitness assessment</a:t>
            </a:r>
          </a:p>
          <a:p>
            <a:pPr>
              <a:defRPr/>
            </a:pPr>
            <a:r>
              <a:rPr lang="en-CA" sz="2000" dirty="0">
                <a:latin typeface="Arial" charset="0"/>
              </a:rPr>
              <a:t>Assist with recreational / team sports</a:t>
            </a:r>
          </a:p>
          <a:p>
            <a:pPr>
              <a:buFontTx/>
              <a:buNone/>
              <a:defRPr/>
            </a:pPr>
            <a:endParaRPr lang="en-CA" sz="2800" b="1" dirty="0"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Basic Drill and Ceremonial </a:t>
            </a: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(Vernon CTC)</a:t>
            </a:r>
            <a:endParaRPr lang="en-CA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en-CA" sz="2400" dirty="0" smtClean="0">
              <a:latin typeface="Arial" charset="0"/>
            </a:endParaRPr>
          </a:p>
          <a:p>
            <a:pPr>
              <a:defRPr/>
            </a:pPr>
            <a:r>
              <a:rPr lang="en-CA" sz="2000" dirty="0" smtClean="0">
                <a:latin typeface="Arial" charset="0"/>
              </a:rPr>
              <a:t>Develop </a:t>
            </a:r>
            <a:r>
              <a:rPr lang="en-CA" sz="2000" dirty="0">
                <a:latin typeface="Arial" charset="0"/>
              </a:rPr>
              <a:t>peer leadership </a:t>
            </a:r>
            <a:r>
              <a:rPr lang="en-CA" sz="2000" dirty="0" smtClean="0">
                <a:latin typeface="Arial" charset="0"/>
              </a:rPr>
              <a:t>skills</a:t>
            </a:r>
          </a:p>
          <a:p>
            <a:pPr>
              <a:defRPr/>
            </a:pPr>
            <a:r>
              <a:rPr lang="en-CA" sz="2000" dirty="0" smtClean="0">
                <a:latin typeface="Arial" charset="0"/>
              </a:rPr>
              <a:t>Lead </a:t>
            </a:r>
            <a:r>
              <a:rPr lang="en-CA" sz="2000" dirty="0">
                <a:latin typeface="Arial" charset="0"/>
              </a:rPr>
              <a:t>team-building activities</a:t>
            </a:r>
          </a:p>
          <a:p>
            <a:pPr>
              <a:defRPr/>
            </a:pPr>
            <a:r>
              <a:rPr lang="en-CA" sz="2000" dirty="0" smtClean="0">
                <a:latin typeface="Arial" charset="0"/>
              </a:rPr>
              <a:t>Command </a:t>
            </a:r>
            <a:r>
              <a:rPr lang="en-CA" sz="2000" dirty="0">
                <a:latin typeface="Arial" charset="0"/>
              </a:rPr>
              <a:t>a </a:t>
            </a:r>
            <a:r>
              <a:rPr lang="en-CA" sz="2000" dirty="0" smtClean="0">
                <a:latin typeface="Arial" charset="0"/>
              </a:rPr>
              <a:t>squadron on </a:t>
            </a:r>
            <a:r>
              <a:rPr lang="en-CA" sz="2000" dirty="0">
                <a:latin typeface="Arial" charset="0"/>
              </a:rPr>
              <a:t>parade</a:t>
            </a:r>
          </a:p>
          <a:p>
            <a:pPr>
              <a:defRPr/>
            </a:pPr>
            <a:r>
              <a:rPr lang="en-CA" sz="2000" dirty="0" smtClean="0">
                <a:latin typeface="Arial" charset="0"/>
              </a:rPr>
              <a:t>Execute </a:t>
            </a:r>
            <a:r>
              <a:rPr lang="en-CA" sz="2000" dirty="0">
                <a:latin typeface="Arial" charset="0"/>
              </a:rPr>
              <a:t>rifle </a:t>
            </a:r>
            <a:r>
              <a:rPr lang="en-CA" sz="2000" dirty="0" smtClean="0">
                <a:latin typeface="Arial" charset="0"/>
              </a:rPr>
              <a:t>drill</a:t>
            </a:r>
            <a:endParaRPr lang="en-CA" sz="2000" dirty="0"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Basic Aviation </a:t>
            </a:r>
          </a:p>
          <a:p>
            <a:pPr algn="ctr">
              <a:buFontTx/>
              <a:buNone/>
            </a:pP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(Cold Lake CTC)</a:t>
            </a:r>
          </a:p>
          <a:p>
            <a:pPr marL="0" indent="0">
              <a:buNone/>
            </a:pPr>
            <a:endParaRPr lang="en-CA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CA" altLang="en-US" sz="2000" dirty="0" smtClean="0">
                <a:latin typeface="Arial" pitchFamily="34" charset="0"/>
                <a:ea typeface="ＭＳ Ｐゴシック" pitchFamily="34" charset="-128"/>
              </a:rPr>
              <a:t>Develop skills in the fundamentals of aviation in various areas including principles of flight, meteorology and propulsion.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2800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</a:rPr>
              <a:t>Basic Aviation Technology and Aerospace</a:t>
            </a:r>
          </a:p>
          <a:p>
            <a:pPr algn="ctr">
              <a:buFontTx/>
              <a:buNone/>
              <a:defRPr/>
            </a:pP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(Gimli CFTC)</a:t>
            </a:r>
            <a:endParaRPr lang="en-CA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000" dirty="0"/>
              <a:t>D</a:t>
            </a:r>
            <a:r>
              <a:rPr lang="en-CA" sz="2000" dirty="0" smtClean="0"/>
              <a:t>evelop </a:t>
            </a:r>
            <a:r>
              <a:rPr lang="en-CA" sz="2000" dirty="0"/>
              <a:t>in cadets the fundamentals of aerospace, airport operations and aircraft manufacturing and </a:t>
            </a:r>
            <a:r>
              <a:rPr lang="en-CA" sz="2000" dirty="0" smtClean="0"/>
              <a:t>maintenance.</a:t>
            </a:r>
            <a:endParaRPr lang="en-CA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2800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</a:rPr>
              <a:t>Basic Survival </a:t>
            </a:r>
          </a:p>
          <a:p>
            <a:pPr algn="ctr">
              <a:buFontTx/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CTC)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000" dirty="0" smtClean="0"/>
              <a:t>Develop survival skills through practical exercises </a:t>
            </a:r>
          </a:p>
          <a:p>
            <a:r>
              <a:rPr lang="en-CA" sz="2000" dirty="0" smtClean="0"/>
              <a:t>Participate in ground search and rescue</a:t>
            </a:r>
          </a:p>
          <a:p>
            <a:r>
              <a:rPr lang="en-CA" sz="2000" dirty="0" smtClean="0"/>
              <a:t>Develop skills in ground navigation</a:t>
            </a:r>
            <a:endParaRPr lang="en-CA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Military Band – Basic Musician </a:t>
            </a:r>
          </a:p>
          <a:p>
            <a:pPr algn="ctr">
              <a:buFontTx/>
              <a:buNone/>
            </a:pP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(</a:t>
            </a:r>
            <a:r>
              <a:rPr lang="en-CA" altLang="en-US" sz="28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HMCS</a:t>
            </a: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 QUADRA CTC)</a:t>
            </a:r>
          </a:p>
          <a:p>
            <a:pPr algn="ctr">
              <a:buFontTx/>
              <a:buNone/>
            </a:pP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Pipe Band – Basic Musician </a:t>
            </a:r>
          </a:p>
          <a:p>
            <a:pPr algn="ctr">
              <a:buFontTx/>
              <a:buNone/>
            </a:pP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(Rocky </a:t>
            </a:r>
            <a:r>
              <a:rPr lang="en-CA" altLang="en-US" sz="28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Mtn</a:t>
            </a:r>
            <a:r>
              <a:rPr lang="en-CA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</a:rPr>
              <a:t> CTC)</a:t>
            </a:r>
          </a:p>
          <a:p>
            <a:pPr marL="0" indent="0">
              <a:buNone/>
            </a:pPr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000" dirty="0" smtClean="0">
                <a:latin typeface="Arial" pitchFamily="34" charset="0"/>
                <a:ea typeface="ＭＳ Ｐゴシック" pitchFamily="34" charset="-128"/>
              </a:rPr>
              <a:t>Develop music skills and music theory knowledge</a:t>
            </a:r>
          </a:p>
          <a:p>
            <a:r>
              <a:rPr lang="en-GB" altLang="en-US" sz="2000" dirty="0" smtClean="0">
                <a:latin typeface="Arial" pitchFamily="34" charset="0"/>
                <a:ea typeface="ＭＳ Ｐゴシック" pitchFamily="34" charset="-128"/>
              </a:rPr>
              <a:t>Drill and ceremonial for military or pipe band.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8175" y="6237288"/>
            <a:ext cx="5686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All Basic Courses are 3 weeks long</a:t>
            </a:r>
            <a:endParaRPr lang="en-US" alt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0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dirty="0" smtClean="0"/>
              <a:t>Drill </a:t>
            </a:r>
            <a:r>
              <a:rPr lang="en-CA" sz="2400" dirty="0"/>
              <a:t>&amp; Ceremonial Instructor</a:t>
            </a:r>
          </a:p>
          <a:p>
            <a:pPr>
              <a:defRPr/>
            </a:pPr>
            <a:r>
              <a:rPr lang="en-CA" sz="2400" dirty="0" smtClean="0"/>
              <a:t>Fitness &amp; Sports Instructor</a:t>
            </a:r>
          </a:p>
          <a:p>
            <a:pPr>
              <a:defRPr/>
            </a:pPr>
            <a:r>
              <a:rPr lang="en-CA" sz="2400" dirty="0"/>
              <a:t>Air Rifle Marksmanship Instructor</a:t>
            </a:r>
          </a:p>
          <a:p>
            <a:pPr>
              <a:defRPr/>
            </a:pPr>
            <a:r>
              <a:rPr lang="en-CA" sz="2400" dirty="0" smtClean="0"/>
              <a:t>Survival Instructor</a:t>
            </a:r>
          </a:p>
          <a:p>
            <a:pPr>
              <a:defRPr/>
            </a:pPr>
            <a:r>
              <a:rPr lang="en-CA" sz="2400" dirty="0" smtClean="0"/>
              <a:t>Advanced Aviation</a:t>
            </a:r>
            <a:endParaRPr lang="en-CA" sz="2400" dirty="0"/>
          </a:p>
          <a:p>
            <a:pPr>
              <a:defRPr/>
            </a:pPr>
            <a:r>
              <a:rPr lang="en-CA" sz="2400" dirty="0" smtClean="0"/>
              <a:t>Military Band - Intermediate Musician</a:t>
            </a:r>
          </a:p>
          <a:p>
            <a:pPr>
              <a:defRPr/>
            </a:pPr>
            <a:r>
              <a:rPr lang="en-CA" sz="2400" dirty="0" smtClean="0"/>
              <a:t>Pipe Band - Intermediate </a:t>
            </a:r>
            <a:r>
              <a:rPr lang="en-CA" sz="2400" dirty="0"/>
              <a:t>Musician</a:t>
            </a:r>
          </a:p>
        </p:txBody>
      </p:sp>
    </p:spTree>
    <p:extLst>
      <p:ext uri="{BB962C8B-B14F-4D97-AF65-F5344CB8AC3E}">
        <p14:creationId xmlns:p14="http://schemas.microsoft.com/office/powerpoint/2010/main" val="8319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 sz="1100" b="1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14 to 16 years of age 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Completed Level Three (3) at the sqn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Be physically fit and in good health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Be recommended by the Sqn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210153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altLang="en-US" sz="2400" dirty="0" smtClean="0">
              <a:latin typeface="Arial" charset="0"/>
            </a:endParaRPr>
          </a:p>
          <a:p>
            <a:pPr algn="ctr">
              <a:buNone/>
            </a:pPr>
            <a:r>
              <a:rPr lang="en-GB" altLang="en-US" sz="2400" dirty="0"/>
              <a:t>6 Weeks </a:t>
            </a:r>
          </a:p>
          <a:p>
            <a:pPr algn="ctr">
              <a:buFontTx/>
              <a:buNone/>
            </a:pPr>
            <a:endParaRPr lang="en-GB" altLang="en-US" sz="2400" dirty="0">
              <a:latin typeface="Arial" charset="0"/>
            </a:endParaRPr>
          </a:p>
          <a:p>
            <a:pPr algn="ctr">
              <a:buFontTx/>
              <a:buNone/>
            </a:pPr>
            <a:r>
              <a:rPr lang="en-GB" altLang="en-US" sz="2400" dirty="0" smtClean="0">
                <a:latin typeface="Arial" charset="0"/>
              </a:rPr>
              <a:t>9 July – 17 August</a:t>
            </a:r>
            <a:endParaRPr lang="en-GB" altLang="en-US" sz="24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What is </a:t>
            </a:r>
            <a:r>
              <a:rPr lang="en-GB" sz="2400" dirty="0" smtClean="0">
                <a:latin typeface="Arial" charset="0"/>
              </a:rPr>
              <a:t>Air Cadet </a:t>
            </a:r>
            <a:r>
              <a:rPr lang="en-GB" sz="2400" dirty="0">
                <a:latin typeface="Arial" charset="0"/>
              </a:rPr>
              <a:t>Summer Training?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What courses are available?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Who can attend?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Where is summer training conducted?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Who conducts &amp; supervises the courses?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How do cadets get to and from the centres?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How do cadets apply?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How do cadets get selected?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2400" dirty="0">
                <a:latin typeface="Arial" charset="0"/>
              </a:rPr>
              <a:t>What is life like at the Cadet Training Centre (CTC)?</a:t>
            </a:r>
          </a:p>
        </p:txBody>
      </p:sp>
    </p:spTree>
    <p:extLst>
      <p:ext uri="{BB962C8B-B14F-4D97-AF65-F5344CB8AC3E}">
        <p14:creationId xmlns:p14="http://schemas.microsoft.com/office/powerpoint/2010/main" val="5485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Drill &amp; Ceremonial Instructor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(Vernon CTC</a:t>
            </a: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)</a:t>
            </a:r>
            <a:endParaRPr lang="en-GB" sz="2800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/>
              <a:t>To develop advanced drill and ceremonial related specialist skills and knowledge that will allow the cadet to perform the duties of a specialist instructor and team leader for ceremonial </a:t>
            </a:r>
            <a:r>
              <a:rPr lang="en-US" altLang="en-US" sz="2000" dirty="0" smtClean="0"/>
              <a:t>activities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To further develop skills learned in the </a:t>
            </a:r>
            <a:r>
              <a:rPr lang="en-US" altLang="en-US" sz="2000" dirty="0" smtClean="0"/>
              <a:t>sqn program</a:t>
            </a:r>
            <a:endParaRPr lang="en-GB" altLang="en-US" sz="2000" dirty="0"/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GB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Fitness and Sports Instructor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)</a:t>
            </a:r>
          </a:p>
          <a:p>
            <a:pPr algn="ctr">
              <a:buFontTx/>
              <a:buNone/>
              <a:defRPr/>
            </a:pP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To develop sports and fitness-related specialist skills and knowledge that will allow them to promote physical fitness </a:t>
            </a:r>
          </a:p>
          <a:p>
            <a:pPr>
              <a:lnSpc>
                <a:spcPct val="80000"/>
              </a:lnSpc>
            </a:pPr>
            <a:endParaRPr lang="en-US" altLang="en-US" sz="20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Perform </a:t>
            </a:r>
            <a:r>
              <a:rPr lang="en-US" altLang="en-US" sz="2000" dirty="0"/>
              <a:t>the role of a specialist instructor and a team leader for fitness and sports activities conducted at the </a:t>
            </a:r>
            <a:r>
              <a:rPr lang="en-US" altLang="en-US" sz="2000" dirty="0" smtClean="0"/>
              <a:t>sqn, </a:t>
            </a:r>
            <a:r>
              <a:rPr lang="en-US" altLang="en-US" sz="2000" dirty="0"/>
              <a:t>regionally directed activities and/or as a staff cadet at a CTC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97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Air Rifle Marksmanship Instructor</a:t>
            </a: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(Vernon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CTC</a:t>
            </a: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or Whitehorse CTC)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/>
              <a:t>To develop individual air rifle marksmanship and summer biathlon specialty skills </a:t>
            </a:r>
            <a:endParaRPr lang="en-US" altLang="en-US" sz="2000" dirty="0" smtClean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To developing the cadet’s leadership and instructional techniques skills preparing the cadet to support these activities at the </a:t>
            </a:r>
            <a:r>
              <a:rPr lang="en-US" altLang="en-US" sz="2000" dirty="0" smtClean="0"/>
              <a:t>sqn, </a:t>
            </a:r>
            <a:r>
              <a:rPr lang="en-US" altLang="en-US" sz="2000" dirty="0"/>
              <a:t>CTC or regionally and/or nationally directed activities.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684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Survival Instructor </a:t>
            </a:r>
          </a:p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 CTC)</a:t>
            </a:r>
          </a:p>
          <a:p>
            <a:pPr algn="ctr">
              <a:buFontTx/>
              <a:buNone/>
              <a:defRPr/>
            </a:pPr>
            <a:endParaRPr lang="en-US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CA" sz="2000" dirty="0" smtClean="0"/>
              <a:t>To </a:t>
            </a:r>
            <a:r>
              <a:rPr lang="en-CA" sz="2000" dirty="0"/>
              <a:t>develop a specialist with the skills and subject matter knowledge required to be an instructor and team leader for aircrew survival activities within the Air cadet </a:t>
            </a:r>
            <a:r>
              <a:rPr lang="en-CA" sz="2000" dirty="0" smtClean="0"/>
              <a:t>program.</a:t>
            </a:r>
            <a:endParaRPr lang="en-GB" sz="2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1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 </a:t>
            </a: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Aviation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(Comox CFTC)</a:t>
            </a:r>
          </a:p>
          <a:p>
            <a:pPr algn="ctr">
              <a:buFontTx/>
              <a:buNone/>
              <a:defRPr/>
            </a:pP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CA" sz="2000" dirty="0"/>
              <a:t>T</a:t>
            </a:r>
            <a:r>
              <a:rPr lang="en-CA" sz="2000" dirty="0" smtClean="0"/>
              <a:t>o </a:t>
            </a:r>
            <a:r>
              <a:rPr lang="en-CA" sz="2000" dirty="0"/>
              <a:t>develop a specialist with the skills and subject matter knowledge required to be an instructor and team leader for aviation activities within the Air cadet </a:t>
            </a:r>
            <a:r>
              <a:rPr lang="en-CA" sz="2000" dirty="0" smtClean="0"/>
              <a:t>program</a:t>
            </a:r>
          </a:p>
          <a:p>
            <a:pPr marL="0" indent="0">
              <a:buNone/>
              <a:defRPr/>
            </a:pPr>
            <a:endParaRPr lang="en-CA" sz="2400" dirty="0" smtClean="0">
              <a:latin typeface="Arial" charset="0"/>
            </a:endParaRPr>
          </a:p>
          <a:p>
            <a:pPr>
              <a:defRPr/>
            </a:pPr>
            <a:r>
              <a:rPr lang="en-CA" sz="2000" b="1" dirty="0" smtClean="0">
                <a:latin typeface="Arial" charset="0"/>
              </a:rPr>
              <a:t>Note: 3 weeks in duration</a:t>
            </a:r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Intermediate/Instructor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</a:rPr>
              <a:t>Military Band - Intermediate </a:t>
            </a: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</a:rPr>
              <a:t>Musician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(Albert Head CTC)</a:t>
            </a:r>
            <a:endParaRPr lang="en-CA" sz="2800" b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CA" sz="2800" b="1" dirty="0">
                <a:solidFill>
                  <a:schemeClr val="bg2">
                    <a:lumMod val="75000"/>
                  </a:schemeClr>
                </a:solidFill>
              </a:rPr>
              <a:t>Pipe Band - Intermediate </a:t>
            </a:r>
            <a:r>
              <a:rPr lang="en-CA" sz="2800" b="1" dirty="0" smtClean="0">
                <a:solidFill>
                  <a:schemeClr val="bg2">
                    <a:lumMod val="75000"/>
                  </a:schemeClr>
                </a:solidFill>
              </a:rPr>
              <a:t>Musician </a:t>
            </a:r>
          </a:p>
          <a:p>
            <a:pPr marL="0" indent="0" algn="ctr"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(Rocky </a:t>
            </a:r>
            <a:r>
              <a:rPr lang="en-GB" sz="2800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Mtn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CTC)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en-CA" sz="2400" dirty="0" smtClean="0"/>
          </a:p>
          <a:p>
            <a:pPr>
              <a:defRPr/>
            </a:pPr>
            <a:r>
              <a:rPr lang="en-CA" sz="2000" dirty="0" smtClean="0"/>
              <a:t>To </a:t>
            </a:r>
            <a:r>
              <a:rPr lang="en-CA" sz="2000" dirty="0"/>
              <a:t>further develop music skills and music theory </a:t>
            </a:r>
            <a:r>
              <a:rPr lang="en-CA" sz="2000" dirty="0" smtClean="0"/>
              <a:t>knowledge.</a:t>
            </a:r>
          </a:p>
          <a:p>
            <a:pPr>
              <a:defRPr/>
            </a:pPr>
            <a:r>
              <a:rPr lang="en-GB" sz="1600" b="1" dirty="0" smtClean="0">
                <a:solidFill>
                  <a:srgbClr val="FF1A1A"/>
                </a:solidFill>
                <a:latin typeface="Arial" charset="0"/>
              </a:rPr>
              <a:t>Prerequisite</a:t>
            </a:r>
            <a:r>
              <a:rPr lang="en-GB" sz="1600" b="1" dirty="0">
                <a:solidFill>
                  <a:srgbClr val="FF1A1A"/>
                </a:solidFill>
                <a:latin typeface="Arial" charset="0"/>
              </a:rPr>
              <a:t>: Musician Proficiency Level Basic</a:t>
            </a:r>
          </a:p>
          <a:p>
            <a:pPr>
              <a:buFontTx/>
              <a:buNone/>
              <a:defRPr/>
            </a:pPr>
            <a:endParaRPr lang="en-US" sz="2400" b="1" dirty="0">
              <a:latin typeface="Arial" charset="0"/>
            </a:endParaRPr>
          </a:p>
          <a:p>
            <a:pPr>
              <a:buFontTx/>
              <a:buNone/>
              <a:defRPr/>
            </a:pPr>
            <a:endParaRPr lang="en-GB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dirty="0" smtClean="0"/>
              <a:t>Military Band – Advanced Musician</a:t>
            </a:r>
          </a:p>
          <a:p>
            <a:pPr>
              <a:defRPr/>
            </a:pPr>
            <a:r>
              <a:rPr lang="en-CA" sz="2400" dirty="0" smtClean="0"/>
              <a:t>Pipe Band – Advanced Musician</a:t>
            </a:r>
            <a:endParaRPr lang="en-CA" sz="2400" dirty="0"/>
          </a:p>
          <a:p>
            <a:pPr>
              <a:defRPr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793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Completed </a:t>
            </a:r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Level </a:t>
            </a:r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4 </a:t>
            </a:r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at the sqn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physically fit and in good health</a:t>
            </a:r>
          </a:p>
          <a:p>
            <a:endParaRPr lang="en-GB" altLang="en-US" sz="2400" dirty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recommended by the Sqn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8270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/>
              <a:t>6 Weeks </a:t>
            </a:r>
          </a:p>
          <a:p>
            <a:pPr marL="0" indent="0" algn="ctr">
              <a:buNone/>
            </a:pPr>
            <a:endParaRPr lang="en-GB" altLang="en-US" sz="2400" dirty="0" smtClean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 smtClean="0">
                <a:latin typeface="Arial" charset="0"/>
              </a:rPr>
              <a:t>9 July – 17 August</a:t>
            </a:r>
          </a:p>
          <a:p>
            <a:pPr algn="ctr"/>
            <a:endParaRPr lang="en-GB" altLang="en-US" sz="2400" b="1" dirty="0" smtClean="0">
              <a:solidFill>
                <a:srgbClr val="FFFF99"/>
              </a:solidFill>
              <a:latin typeface="Arial" charset="0"/>
            </a:endParaRPr>
          </a:p>
          <a:p>
            <a:pPr algn="ctr"/>
            <a:endParaRPr lang="en-GB" altLang="en-US" sz="20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600" b="1" dirty="0">
                <a:solidFill>
                  <a:schemeClr val="bg2">
                    <a:lumMod val="75000"/>
                  </a:schemeClr>
                </a:solidFill>
              </a:rPr>
              <a:t>Military Band </a:t>
            </a:r>
            <a:r>
              <a:rPr lang="en-CA" sz="2600" b="1" dirty="0" smtClean="0">
                <a:solidFill>
                  <a:schemeClr val="bg2">
                    <a:lumMod val="75000"/>
                  </a:schemeClr>
                </a:solidFill>
              </a:rPr>
              <a:t>– Advanced Musician </a:t>
            </a:r>
          </a:p>
          <a:p>
            <a:pPr marL="0" indent="0" algn="ctr">
              <a:buNone/>
              <a:defRPr/>
            </a:pPr>
            <a:r>
              <a:rPr lang="en-GB" sz="26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</a:t>
            </a:r>
            <a:r>
              <a:rPr lang="en-GB" sz="2600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HMCS</a:t>
            </a:r>
            <a:r>
              <a:rPr lang="en-GB" sz="26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QUADRA CTC)</a:t>
            </a:r>
            <a:endParaRPr lang="en-CA" sz="26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To </a:t>
            </a:r>
            <a:r>
              <a:rPr lang="en-GB" sz="2000" dirty="0"/>
              <a:t>gain the knowledge and skills required of a band </a:t>
            </a:r>
            <a:r>
              <a:rPr lang="en-GB" sz="2000" dirty="0" smtClean="0"/>
              <a:t>instructor</a:t>
            </a:r>
          </a:p>
          <a:p>
            <a:pPr>
              <a:defRPr/>
            </a:pPr>
            <a:r>
              <a:rPr lang="en-GB" sz="2000" dirty="0" smtClean="0"/>
              <a:t>Provide </a:t>
            </a:r>
            <a:r>
              <a:rPr lang="en-GB" sz="2000" dirty="0"/>
              <a:t>an opportunity to develop instructional skill and style</a:t>
            </a:r>
          </a:p>
          <a:p>
            <a:pPr>
              <a:defRPr/>
            </a:pPr>
            <a:r>
              <a:rPr lang="en-GB" sz="2000" dirty="0" smtClean="0"/>
              <a:t>Enhance </a:t>
            </a:r>
            <a:r>
              <a:rPr lang="en-GB" sz="2000" dirty="0"/>
              <a:t>skills playing and leading in a </a:t>
            </a:r>
            <a:r>
              <a:rPr lang="en-GB" sz="2000" dirty="0" smtClean="0"/>
              <a:t>corps band</a:t>
            </a:r>
            <a:endParaRPr lang="en-GB" sz="2000" dirty="0"/>
          </a:p>
          <a:p>
            <a:pPr>
              <a:defRPr/>
            </a:pPr>
            <a:r>
              <a:rPr lang="en-GB" sz="2000" dirty="0">
                <a:solidFill>
                  <a:srgbClr val="FF1A1A"/>
                </a:solidFill>
              </a:rPr>
              <a:t>Prerequisite: Musician Proficiency Level 2</a:t>
            </a:r>
            <a:endParaRPr lang="en-US" sz="2000" dirty="0">
              <a:solidFill>
                <a:srgbClr val="FF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Aim Of Summer Training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133600"/>
            <a:ext cx="7391400" cy="3687763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GB" sz="2400" dirty="0">
                <a:latin typeface="Arial" charset="0"/>
              </a:rPr>
              <a:t>Provide instruction and opportunities to develop advanced knowledge and skills in specialized activities</a:t>
            </a:r>
          </a:p>
          <a:p>
            <a:pPr>
              <a:lnSpc>
                <a:spcPct val="110000"/>
              </a:lnSpc>
              <a:defRPr/>
            </a:pPr>
            <a:r>
              <a:rPr lang="en-GB" sz="2400" dirty="0">
                <a:latin typeface="Arial" charset="0"/>
              </a:rPr>
              <a:t>To develop </a:t>
            </a:r>
            <a:r>
              <a:rPr lang="en-GB" sz="2400" dirty="0" smtClean="0">
                <a:latin typeface="Arial" charset="0"/>
              </a:rPr>
              <a:t>instructors and leaders </a:t>
            </a:r>
            <a:r>
              <a:rPr lang="en-GB" sz="2400" dirty="0">
                <a:latin typeface="Arial" charset="0"/>
              </a:rPr>
              <a:t>for these activities</a:t>
            </a:r>
          </a:p>
          <a:p>
            <a:pPr>
              <a:lnSpc>
                <a:spcPct val="110000"/>
              </a:lnSpc>
              <a:defRPr/>
            </a:pPr>
            <a:r>
              <a:rPr lang="en-GB" sz="2400" dirty="0">
                <a:latin typeface="Arial" charset="0"/>
              </a:rPr>
              <a:t>To provide further opportunities to employ the general knowledge and skills obtained through the </a:t>
            </a:r>
            <a:r>
              <a:rPr lang="en-GB" sz="2400" dirty="0" smtClean="0">
                <a:latin typeface="Arial" charset="0"/>
              </a:rPr>
              <a:t>sqn program</a:t>
            </a:r>
            <a:endParaRPr lang="en-GB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Advanced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600" b="1" dirty="0" smtClean="0">
                <a:solidFill>
                  <a:schemeClr val="bg2">
                    <a:lumMod val="75000"/>
                  </a:schemeClr>
                </a:solidFill>
              </a:rPr>
              <a:t>Pipe </a:t>
            </a:r>
            <a:r>
              <a:rPr lang="en-CA" sz="2600" b="1" dirty="0">
                <a:solidFill>
                  <a:schemeClr val="bg2">
                    <a:lumMod val="75000"/>
                  </a:schemeClr>
                </a:solidFill>
              </a:rPr>
              <a:t>Band - Advanced </a:t>
            </a:r>
            <a:r>
              <a:rPr lang="en-CA" sz="2600" b="1" dirty="0" smtClean="0">
                <a:solidFill>
                  <a:schemeClr val="bg2">
                    <a:lumMod val="75000"/>
                  </a:schemeClr>
                </a:solidFill>
              </a:rPr>
              <a:t>Musician </a:t>
            </a:r>
          </a:p>
          <a:p>
            <a:pPr marL="0" indent="0" algn="ctr">
              <a:buNone/>
              <a:defRPr/>
            </a:pPr>
            <a:r>
              <a:rPr lang="en-GB" sz="26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(Rocky </a:t>
            </a:r>
            <a:r>
              <a:rPr lang="en-GB" sz="2600" b="1" dirty="0" err="1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Mtn</a:t>
            </a:r>
            <a:r>
              <a:rPr lang="en-GB" sz="26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CTC)</a:t>
            </a:r>
          </a:p>
          <a:p>
            <a:pPr marL="0" indent="0" algn="ctr">
              <a:buNone/>
              <a:defRPr/>
            </a:pPr>
            <a:endParaRPr lang="en-GB" sz="26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GB" sz="2000" dirty="0" smtClean="0"/>
              <a:t>To </a:t>
            </a:r>
            <a:r>
              <a:rPr lang="en-GB" sz="2000" dirty="0"/>
              <a:t>gain the knowledge and skills required of a band </a:t>
            </a:r>
            <a:r>
              <a:rPr lang="en-GB" sz="2000" dirty="0" smtClean="0"/>
              <a:t>instructor</a:t>
            </a:r>
          </a:p>
          <a:p>
            <a:pPr>
              <a:defRPr/>
            </a:pPr>
            <a:r>
              <a:rPr lang="en-GB" sz="2000" dirty="0" smtClean="0"/>
              <a:t>Provide </a:t>
            </a:r>
            <a:r>
              <a:rPr lang="en-GB" sz="2000" dirty="0"/>
              <a:t>an opportunity to develop instructional skill and style</a:t>
            </a:r>
          </a:p>
          <a:p>
            <a:pPr>
              <a:defRPr/>
            </a:pPr>
            <a:r>
              <a:rPr lang="en-GB" sz="2000" dirty="0" smtClean="0"/>
              <a:t>Enhance </a:t>
            </a:r>
            <a:r>
              <a:rPr lang="en-GB" sz="2000" dirty="0"/>
              <a:t>skills playing and leading in a </a:t>
            </a:r>
            <a:r>
              <a:rPr lang="en-GB" sz="2000" dirty="0" smtClean="0"/>
              <a:t>corps band</a:t>
            </a:r>
            <a:endParaRPr lang="en-GB" sz="2000" dirty="0"/>
          </a:p>
          <a:p>
            <a:pPr>
              <a:defRPr/>
            </a:pPr>
            <a:r>
              <a:rPr lang="en-GB" sz="2000" dirty="0">
                <a:solidFill>
                  <a:srgbClr val="FF1A1A"/>
                </a:solidFill>
              </a:rPr>
              <a:t>Prerequisite: Musician Proficiency Level 2</a:t>
            </a:r>
            <a:endParaRPr lang="en-US" sz="2000" dirty="0">
              <a:solidFill>
                <a:srgbClr val="FF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dirty="0" smtClean="0"/>
              <a:t>Advanced Aviation – Airport Operations</a:t>
            </a:r>
          </a:p>
          <a:p>
            <a:pPr>
              <a:defRPr/>
            </a:pPr>
            <a:r>
              <a:rPr lang="en-CA" sz="2400" dirty="0" smtClean="0"/>
              <a:t>Advanced Aviation – Aircraft Maintenance</a:t>
            </a:r>
          </a:p>
          <a:p>
            <a:pPr>
              <a:defRPr/>
            </a:pPr>
            <a:r>
              <a:rPr lang="en-CA" sz="2400" dirty="0" smtClean="0"/>
              <a:t>Advanced Aerospace</a:t>
            </a:r>
          </a:p>
          <a:p>
            <a:pPr>
              <a:defRPr/>
            </a:pPr>
            <a:r>
              <a:rPr lang="en-CA" sz="2400" dirty="0" smtClean="0"/>
              <a:t>Glider Pilot Scholarship</a:t>
            </a:r>
          </a:p>
          <a:p>
            <a:pPr>
              <a:defRPr/>
            </a:pPr>
            <a:r>
              <a:rPr lang="en-CA" sz="2400" dirty="0" smtClean="0"/>
              <a:t>Power Pilot Scholarship</a:t>
            </a:r>
          </a:p>
          <a:p>
            <a:pPr>
              <a:defRPr/>
            </a:pPr>
            <a:r>
              <a:rPr lang="en-CA" sz="2400" dirty="0" smtClean="0"/>
              <a:t>International Air Cadet Exchange</a:t>
            </a:r>
            <a:endParaRPr lang="en-CA" sz="2400" dirty="0"/>
          </a:p>
          <a:p>
            <a:pPr>
              <a:defRPr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686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 smtClean="0"/>
              <a:t>Level 3 Qualified</a:t>
            </a:r>
          </a:p>
          <a:p>
            <a:pPr lvl="1">
              <a:defRPr/>
            </a:pPr>
            <a:r>
              <a:rPr lang="en-CA" sz="2000" dirty="0" smtClean="0"/>
              <a:t>Advanced </a:t>
            </a:r>
            <a:r>
              <a:rPr lang="en-CA" sz="2000" dirty="0"/>
              <a:t>Aviation – Airport </a:t>
            </a:r>
            <a:r>
              <a:rPr lang="en-CA" sz="2000" dirty="0" smtClean="0"/>
              <a:t>Operations, Aircraft Maintenance, Advanced Aerospace and Glider </a:t>
            </a:r>
            <a:r>
              <a:rPr lang="en-CA" sz="2000" dirty="0"/>
              <a:t>Pilot </a:t>
            </a:r>
            <a:r>
              <a:rPr lang="en-CA" sz="2000" dirty="0" smtClean="0"/>
              <a:t>Scholarship</a:t>
            </a:r>
            <a:endParaRPr lang="en-CA" sz="2000" dirty="0"/>
          </a:p>
          <a:p>
            <a:pPr>
              <a:defRPr/>
            </a:pPr>
            <a:r>
              <a:rPr lang="en-GB" sz="2400" dirty="0" smtClean="0"/>
              <a:t>Level 4 Qualified</a:t>
            </a:r>
          </a:p>
          <a:p>
            <a:pPr lvl="1">
              <a:defRPr/>
            </a:pPr>
            <a:r>
              <a:rPr lang="en-CA" sz="2000" dirty="0" smtClean="0"/>
              <a:t>Power </a:t>
            </a:r>
            <a:r>
              <a:rPr lang="en-CA" sz="2000" dirty="0"/>
              <a:t>Pilot Scholarship</a:t>
            </a:r>
          </a:p>
          <a:p>
            <a:pPr>
              <a:defRPr/>
            </a:pPr>
            <a:r>
              <a:rPr lang="en-CA" sz="2400" dirty="0" smtClean="0"/>
              <a:t>Level 5 Qualified</a:t>
            </a:r>
          </a:p>
          <a:p>
            <a:pPr lvl="1">
              <a:defRPr/>
            </a:pPr>
            <a:r>
              <a:rPr lang="en-CA" sz="2000" dirty="0" smtClean="0"/>
              <a:t>International </a:t>
            </a:r>
            <a:r>
              <a:rPr lang="en-CA" sz="2000" dirty="0"/>
              <a:t>Air Cadet Exchange</a:t>
            </a:r>
          </a:p>
          <a:p>
            <a:r>
              <a:rPr lang="en-GB" altLang="en-US" sz="2400" dirty="0">
                <a:latin typeface="Arial" pitchFamily="34" charset="0"/>
                <a:ea typeface="ＭＳ Ｐゴシック" pitchFamily="34" charset="-128"/>
              </a:rPr>
              <a:t>Be recommended by the Sqn Commanding Officer and selected by the RCSU</a:t>
            </a:r>
          </a:p>
          <a:p>
            <a:pPr>
              <a:defRPr/>
            </a:pPr>
            <a:endParaRPr lang="en-GB" sz="2400" b="1" dirty="0"/>
          </a:p>
          <a:p>
            <a:pPr>
              <a:defRPr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878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sz="800" b="1" dirty="0"/>
          </a:p>
          <a:p>
            <a:pPr>
              <a:defRPr/>
            </a:pPr>
            <a:r>
              <a:rPr lang="en-CA" sz="2000" dirty="0" smtClean="0"/>
              <a:t>Each provincial/territorial Air Cadet League conducts a file review and interviews (Selection Boards)</a:t>
            </a:r>
          </a:p>
          <a:p>
            <a:pPr>
              <a:defRPr/>
            </a:pPr>
            <a:endParaRPr lang="en-CA" sz="2000" dirty="0" smtClean="0"/>
          </a:p>
          <a:p>
            <a:pPr>
              <a:defRPr/>
            </a:pPr>
            <a:r>
              <a:rPr lang="en-CA" sz="2000" dirty="0" smtClean="0"/>
              <a:t>Cadets must submit an application including a narrative, school report and other documents based on the course applying for</a:t>
            </a:r>
          </a:p>
          <a:p>
            <a:pPr>
              <a:defRPr/>
            </a:pPr>
            <a:endParaRPr lang="en-CA" sz="2000" dirty="0" smtClean="0"/>
          </a:p>
          <a:p>
            <a:pPr>
              <a:defRPr/>
            </a:pPr>
            <a:r>
              <a:rPr lang="en-CA" sz="2000" dirty="0" smtClean="0"/>
              <a:t>Gliding and Power applicants must pass the CAF Flying Qualifying Exam and be in possession of a valid Medical Category 3 Certificate from Transport Canada</a:t>
            </a:r>
            <a:endParaRPr lang="en-GB" sz="2000" dirty="0"/>
          </a:p>
          <a:p>
            <a:pPr>
              <a:defRPr/>
            </a:pPr>
            <a:endParaRPr lang="en-GB" sz="800" b="1" dirty="0"/>
          </a:p>
          <a:p>
            <a:pPr>
              <a:defRPr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8675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IACE</a:t>
            </a:r>
          </a:p>
          <a:p>
            <a:pPr marL="0" indent="0" algn="ctr">
              <a:buNone/>
            </a:pPr>
            <a:r>
              <a:rPr lang="en-GB" altLang="en-US" sz="2400" dirty="0">
                <a:latin typeface="Arial" charset="0"/>
              </a:rPr>
              <a:t>TBD </a:t>
            </a:r>
          </a:p>
          <a:p>
            <a:pPr marL="0" indent="0" algn="ctr">
              <a:buNone/>
            </a:pPr>
            <a:endParaRPr lang="en-GB" altLang="en-US" sz="2400" dirty="0" smtClean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 smtClean="0">
                <a:latin typeface="Arial" charset="0"/>
              </a:rPr>
              <a:t>PPS</a:t>
            </a: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 smtClean="0">
                <a:latin typeface="Arial" charset="0"/>
              </a:rPr>
              <a:t>1 </a:t>
            </a:r>
            <a:r>
              <a:rPr lang="en-GB" altLang="en-US" sz="2400" dirty="0">
                <a:latin typeface="Arial" charset="0"/>
              </a:rPr>
              <a:t>July – </a:t>
            </a:r>
            <a:r>
              <a:rPr lang="en-GB" altLang="en-US" sz="2400" dirty="0" smtClean="0">
                <a:latin typeface="Arial" charset="0"/>
              </a:rPr>
              <a:t>17 August</a:t>
            </a:r>
            <a:endParaRPr lang="en-GB" altLang="en-US" sz="2400" dirty="0">
              <a:latin typeface="Arial" charset="0"/>
            </a:endParaRPr>
          </a:p>
          <a:p>
            <a:pPr marL="0" indent="0" algn="ctr">
              <a:buNone/>
            </a:pPr>
            <a:endParaRPr lang="en-GB" altLang="en-US" sz="2400" dirty="0" smtClean="0">
              <a:latin typeface="Arial" charset="0"/>
            </a:endParaRPr>
          </a:p>
          <a:p>
            <a:pPr marL="0" indent="0" algn="ctr">
              <a:buNone/>
            </a:pPr>
            <a:r>
              <a:rPr lang="en-GB" altLang="en-US" sz="2400" dirty="0" smtClean="0">
                <a:latin typeface="Arial" charset="0"/>
              </a:rPr>
              <a:t>9 July - 17August</a:t>
            </a:r>
          </a:p>
          <a:p>
            <a:pPr marL="0" indent="0" algn="ctr">
              <a:buNone/>
            </a:pPr>
            <a:endParaRPr lang="en-GB" altLang="en-US" sz="2400" dirty="0" smtClean="0">
              <a:latin typeface="Arial" charset="0"/>
            </a:endParaRPr>
          </a:p>
          <a:p>
            <a:pPr marL="0" indent="0" algn="ctr">
              <a:buNone/>
            </a:pPr>
            <a:endParaRPr lang="en-GB" altLang="en-US" sz="2400" dirty="0">
              <a:latin typeface="Arial" charset="0"/>
            </a:endParaRPr>
          </a:p>
          <a:p>
            <a:pPr algn="ctr"/>
            <a:endParaRPr lang="en-GB" altLang="en-US" sz="2400" b="1" dirty="0" smtClean="0">
              <a:solidFill>
                <a:srgbClr val="FFFF99"/>
              </a:solidFill>
              <a:latin typeface="Arial" charset="0"/>
            </a:endParaRPr>
          </a:p>
          <a:p>
            <a:pPr algn="ctr"/>
            <a:endParaRPr lang="en-GB" altLang="en-US" sz="2000" dirty="0">
              <a:latin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2400" y="56388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00" b="1" i="1" dirty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dates.</a:t>
            </a:r>
            <a:endParaRPr lang="en-GB" altLang="en-US" sz="16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Aviation – Airport Operations</a:t>
            </a:r>
          </a:p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(Canadore College, North Bay, ON)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en-CA" sz="2400" dirty="0" smtClean="0"/>
          </a:p>
          <a:p>
            <a:pPr>
              <a:defRPr/>
            </a:pPr>
            <a:r>
              <a:rPr lang="en-CA" sz="2000" dirty="0" smtClean="0"/>
              <a:t>Introduces </a:t>
            </a:r>
            <a:r>
              <a:rPr lang="en-CA" sz="2000" dirty="0"/>
              <a:t>cadets to programming specific to airport </a:t>
            </a:r>
            <a:r>
              <a:rPr lang="en-CA" sz="2000" dirty="0" smtClean="0"/>
              <a:t>operations through </a:t>
            </a:r>
            <a:r>
              <a:rPr lang="en-CA" sz="2000" dirty="0"/>
              <a:t>practical, hands-on learning modules that will reinforce theoretical notions. 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Aviation – 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Aircraft Maintenance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algn="ctr">
              <a:buFontTx/>
              <a:buNone/>
              <a:defRPr/>
            </a:pP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</a:t>
            </a: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Canadore </a:t>
            </a:r>
            <a:r>
              <a:rPr lang="en-GB" sz="28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College, North Bay, ON)</a:t>
            </a:r>
          </a:p>
          <a:p>
            <a:pPr>
              <a:buFontTx/>
              <a:buNone/>
            </a:pPr>
            <a:endParaRPr lang="en-GB" altLang="en-US" sz="2000" b="1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CA" sz="2000" dirty="0" smtClean="0"/>
              <a:t>Introduce </a:t>
            </a:r>
            <a:r>
              <a:rPr lang="en-CA" sz="2000" dirty="0"/>
              <a:t>cadets to aircraft construction </a:t>
            </a:r>
            <a:r>
              <a:rPr lang="en-CA" sz="2000" dirty="0" smtClean="0"/>
              <a:t>and maintenance. </a:t>
            </a:r>
            <a:endParaRPr lang="en-GB" altLang="en-US" sz="2000" b="1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4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Advanced Aerospace</a:t>
            </a:r>
          </a:p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(St Jean CFTC)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>
              <a:buFontTx/>
              <a:buNone/>
              <a:defRPr/>
            </a:pPr>
            <a:endParaRPr lang="en-US" sz="2800" b="1" dirty="0">
              <a:latin typeface="Arial" charset="0"/>
            </a:endParaRPr>
          </a:p>
          <a:p>
            <a:pPr>
              <a:defRPr/>
            </a:pPr>
            <a:r>
              <a:rPr lang="en-CA" sz="2000" dirty="0"/>
              <a:t>D</a:t>
            </a:r>
            <a:r>
              <a:rPr lang="en-CA" sz="2000" dirty="0" smtClean="0"/>
              <a:t>evelop </a:t>
            </a:r>
            <a:r>
              <a:rPr lang="en-CA" sz="2000" dirty="0"/>
              <a:t>a specialist with the skills and subject </a:t>
            </a:r>
            <a:r>
              <a:rPr lang="en-CA" sz="2000" dirty="0" smtClean="0"/>
              <a:t>matter knowledge </a:t>
            </a:r>
            <a:r>
              <a:rPr lang="en-CA" sz="2000" dirty="0"/>
              <a:t>required to be an instructor and team </a:t>
            </a:r>
            <a:r>
              <a:rPr lang="en-CA" sz="2000" dirty="0" smtClean="0"/>
              <a:t>leader </a:t>
            </a:r>
            <a:r>
              <a:rPr lang="en-CA" sz="2000" dirty="0"/>
              <a:t>for aerospace activities within the Air cadet </a:t>
            </a:r>
            <a:r>
              <a:rPr lang="en-CA" sz="2000" dirty="0" smtClean="0"/>
              <a:t>program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Glider Pilot Scholarship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(Gimli CFTC)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r>
              <a:rPr lang="en-CA" sz="2000" dirty="0" smtClean="0"/>
              <a:t>Develop, train and obtain a glider pilots license.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2836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Power Pilot Scholarship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algn="ctr">
              <a:buFontTx/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(Various)</a:t>
            </a:r>
            <a:endParaRPr lang="en-GB" sz="2800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dirty="0" smtClean="0">
              <a:latin typeface="Arial" charset="0"/>
            </a:endParaRPr>
          </a:p>
          <a:p>
            <a:r>
              <a:rPr lang="en-CA" sz="2400" dirty="0" smtClean="0"/>
              <a:t>Develop, train and obtain a power pilots license.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05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Categories of Training</a:t>
            </a:r>
            <a:endParaRPr lang="en-CA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09600" indent="-609600" algn="r">
              <a:buFontTx/>
              <a:buNone/>
            </a:pPr>
            <a:r>
              <a:rPr lang="en-GB" altLang="en-US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General Training</a:t>
            </a:r>
          </a:p>
          <a:p>
            <a:pPr marL="609600" indent="-609600" algn="r">
              <a:buFontTx/>
              <a:buNone/>
            </a:pPr>
            <a:endParaRPr lang="en-GB" altLang="en-US" sz="1000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r>
              <a:rPr lang="en-GB" altLang="en-US" sz="2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Basic</a:t>
            </a:r>
            <a:endParaRPr lang="en-GB" altLang="en-US" sz="24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10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r>
              <a:rPr lang="en-GB" altLang="en-US" sz="2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Intermediate /Instructor</a:t>
            </a:r>
            <a:endParaRPr lang="en-GB" altLang="en-US" sz="24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endParaRPr lang="en-GB" altLang="en-US" sz="24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609600" indent="-609600" algn="r">
              <a:buFontTx/>
              <a:buNone/>
            </a:pPr>
            <a:r>
              <a:rPr lang="en-GB" altLang="en-US" sz="24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Advanced Training</a:t>
            </a:r>
            <a:r>
              <a:rPr lang="en-GB" alt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endParaRPr lang="en-GB" altLang="en-US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1800" dirty="0">
                <a:latin typeface="Arial" pitchFamily="34" charset="0"/>
              </a:rPr>
              <a:t>2-week course designed to introduce cadets to summer training </a:t>
            </a:r>
          </a:p>
          <a:p>
            <a:endParaRPr lang="en-GB" altLang="en-US" sz="1200" dirty="0">
              <a:latin typeface="Arial" pitchFamily="34" charset="0"/>
            </a:endParaRPr>
          </a:p>
          <a:p>
            <a:pPr marL="0" indent="0">
              <a:buNone/>
            </a:pPr>
            <a:r>
              <a:rPr lang="en-GB" altLang="en-US" sz="1800" dirty="0">
                <a:latin typeface="Arial" pitchFamily="34" charset="0"/>
              </a:rPr>
              <a:t>3-week courses designed to teach the knowledge &amp; skills in specialized activities</a:t>
            </a:r>
          </a:p>
          <a:p>
            <a:pPr>
              <a:lnSpc>
                <a:spcPct val="90000"/>
              </a:lnSpc>
            </a:pPr>
            <a:endParaRPr lang="en-GB" altLang="en-US" sz="1200" dirty="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1800" dirty="0">
                <a:latin typeface="Arial" pitchFamily="34" charset="0"/>
              </a:rPr>
              <a:t>6-week courses designed to develop instructor/leaders in specialized activities</a:t>
            </a:r>
          </a:p>
          <a:p>
            <a:pPr>
              <a:lnSpc>
                <a:spcPct val="90000"/>
              </a:lnSpc>
            </a:pPr>
            <a:endParaRPr lang="en-GB" altLang="en-US" sz="1200" dirty="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1800" dirty="0">
                <a:latin typeface="Arial" pitchFamily="34" charset="0"/>
              </a:rPr>
              <a:t>6-week courses designed to advance senior cadets’ leadership and specialized skills</a:t>
            </a:r>
            <a:endParaRPr lang="en-US" altLang="en-US" sz="1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Cold Lake CTC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(Cold Lake, AB)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altLang="en-US" sz="2400" b="1" dirty="0" smtClean="0">
              <a:solidFill>
                <a:srgbClr val="FFFF9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Located on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CFB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Cold Lake in Alberta, Approximately 400 </a:t>
            </a:r>
            <a:r>
              <a:rPr lang="en-GB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kms</a:t>
            </a:r>
            <a:r>
              <a:rPr lang="en-GB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Edmonton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Cadets are housed in 2, 4 or 16 (survival) person rooms in permanent barracks with all bedding provided</a:t>
            </a:r>
          </a:p>
          <a:p>
            <a:pPr>
              <a:lnSpc>
                <a:spcPct val="80000"/>
              </a:lnSpc>
            </a:pP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facilities include: canteen, cadet banking, medical inspection room</a:t>
            </a:r>
          </a:p>
          <a:p>
            <a:pPr>
              <a:lnSpc>
                <a:spcPct val="80000"/>
              </a:lnSpc>
            </a:pPr>
            <a:endParaRPr lang="en-CA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Rocky Mountain CTC </a:t>
            </a:r>
          </a:p>
          <a:p>
            <a:pPr marL="0" indent="0" algn="ctr"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(Ghost River, AB)</a:t>
            </a:r>
            <a:endParaRPr lang="en-GB" altLang="en-US" sz="1050" b="1" dirty="0" smtClean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Located in the Rocky Mountain Forest Reserve 100 Km NW of Calgary and 45 km NW of </a:t>
            </a:r>
            <a:r>
              <a:rPr lang="en-GB" altLang="en-US" sz="2000" dirty="0" smtClean="0">
                <a:cs typeface="Arial" panose="020B0604020202020204" pitchFamily="34" charset="0"/>
              </a:rPr>
              <a:t>Cochrane</a:t>
            </a:r>
          </a:p>
          <a:p>
            <a:pPr>
              <a:defRPr/>
            </a:pPr>
            <a:r>
              <a:rPr lang="en-GB" altLang="en-US" sz="2000" dirty="0" smtClean="0">
                <a:cs typeface="Arial" panose="020B0604020202020204" pitchFamily="34" charset="0"/>
              </a:rPr>
              <a:t>All </a:t>
            </a:r>
            <a:r>
              <a:rPr lang="en-GB" altLang="en-US" sz="2000" dirty="0">
                <a:cs typeface="Arial" panose="020B0604020202020204" pitchFamily="34" charset="0"/>
              </a:rPr>
              <a:t>cadets are housed in eight person rooms in permanent barracks with all bedding </a:t>
            </a:r>
            <a:r>
              <a:rPr lang="en-GB" altLang="en-US" sz="2000" dirty="0" smtClean="0">
                <a:cs typeface="Arial" panose="020B0604020202020204" pitchFamily="34" charset="0"/>
              </a:rPr>
              <a:t>provided</a:t>
            </a:r>
          </a:p>
          <a:p>
            <a:pPr>
              <a:defRPr/>
            </a:pPr>
            <a:r>
              <a:rPr lang="en-GB" altLang="en-US" sz="2000" dirty="0" smtClean="0">
                <a:cs typeface="Arial" panose="020B0604020202020204" pitchFamily="34" charset="0"/>
              </a:rPr>
              <a:t>Additional </a:t>
            </a:r>
            <a:r>
              <a:rPr lang="en-GB" altLang="en-US" sz="2000" dirty="0">
                <a:cs typeface="Arial" panose="020B0604020202020204" pitchFamily="34" charset="0"/>
              </a:rPr>
              <a:t>facilities include: canteen, cadet banking, medical inspection room, internet access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3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endParaRPr lang="en-GB" altLang="en-US" sz="4000" kern="0" dirty="0"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pPr>
              <a:defRPr/>
            </a:pPr>
            <a:r>
              <a:rPr lang="en-GB" altLang="en-US" sz="3600" b="1" i="1" dirty="0" smtClean="0"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 smtClean="0">
                <a:cs typeface="Arial" panose="020B0604020202020204" pitchFamily="34" charset="0"/>
              </a:rPr>
            </a:br>
            <a:r>
              <a:rPr lang="en-GB" altLang="en-US" sz="3600" b="1" i="1" dirty="0" smtClean="0"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36868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GB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Vernon CTC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GB" altLang="en-US" sz="28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Vernon, BC)</a:t>
            </a:r>
          </a:p>
          <a:p>
            <a:pPr marL="0" indent="0">
              <a:buFont typeface="Wingdings" pitchFamily="2" charset="2"/>
              <a:buNone/>
            </a:pPr>
            <a:endParaRPr lang="en-GB" altLang="en-US" sz="1000" dirty="0" smtClean="0">
              <a:solidFill>
                <a:srgbClr val="FFFF99"/>
              </a:solidFill>
            </a:endParaRPr>
          </a:p>
          <a:p>
            <a:r>
              <a:rPr lang="en-GB" altLang="en-US" sz="2000" dirty="0" smtClean="0">
                <a:cs typeface="Arial" pitchFamily="34" charset="0"/>
              </a:rPr>
              <a:t>Located in the interior of BC on the north end of the   Okanagan valley in the city of Vernon.</a:t>
            </a:r>
          </a:p>
          <a:p>
            <a:r>
              <a:rPr lang="en-GB" altLang="en-US" sz="2000" dirty="0" smtClean="0">
                <a:cs typeface="Arial" pitchFamily="34" charset="0"/>
              </a:rPr>
              <a:t>Most cadets are housed dormitory style in permanent barracks with all bedding provided.  Some cadets will be housed in 6 man tents (CF Modular) with electricity.</a:t>
            </a:r>
          </a:p>
          <a:p>
            <a:r>
              <a:rPr lang="en-GB" altLang="en-US" sz="2000" dirty="0" smtClean="0">
                <a:cs typeface="Arial" pitchFamily="34" charset="0"/>
              </a:rPr>
              <a:t>Additional facilities include: games room, canteen, internet cafe, cadet bank, church, medical inspection room</a:t>
            </a:r>
            <a:r>
              <a:rPr lang="en-GB" altLang="en-US" sz="22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98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pPr>
              <a:defRPr/>
            </a:pPr>
            <a:endParaRPr lang="en-GB" altLang="en-US" sz="4000" kern="0" dirty="0"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pPr>
              <a:defRPr/>
            </a:pPr>
            <a:r>
              <a:rPr lang="en-GB" altLang="en-US" sz="3600" b="1" i="1" dirty="0" smtClean="0"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 smtClean="0">
                <a:cs typeface="Arial" panose="020B0604020202020204" pitchFamily="34" charset="0"/>
              </a:rPr>
            </a:br>
            <a:r>
              <a:rPr lang="en-GB" altLang="en-US" sz="3600" b="1" i="1" dirty="0" smtClean="0"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Whitehorse CTC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GB" altLang="en-US" sz="2800" b="1" dirty="0" smtClean="0">
                <a:solidFill>
                  <a:schemeClr val="accent6">
                    <a:lumMod val="75000"/>
                  </a:schemeClr>
                </a:solidFill>
              </a:rPr>
              <a:t>(Whitehorse, YK)</a:t>
            </a:r>
            <a:endParaRPr lang="en-GB" alt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GB" altLang="en-US" sz="1050" dirty="0" smtClean="0">
              <a:solidFill>
                <a:srgbClr val="FFFF99"/>
              </a:solidFill>
            </a:endParaRP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Located at Boyle Barracks 20 km south of </a:t>
            </a:r>
            <a:r>
              <a:rPr lang="en-GB" altLang="en-US" sz="2000" dirty="0" smtClean="0">
                <a:cs typeface="Arial" panose="020B0604020202020204" pitchFamily="34" charset="0"/>
              </a:rPr>
              <a:t>Whitehorse</a:t>
            </a:r>
          </a:p>
          <a:p>
            <a:pPr>
              <a:defRPr/>
            </a:pPr>
            <a:r>
              <a:rPr lang="en-GB" altLang="en-US" sz="2000" dirty="0" smtClean="0">
                <a:cs typeface="Arial" panose="020B0604020202020204" pitchFamily="34" charset="0"/>
              </a:rPr>
              <a:t>Most </a:t>
            </a:r>
            <a:r>
              <a:rPr lang="en-GB" altLang="en-US" sz="2000" dirty="0">
                <a:cs typeface="Arial" panose="020B0604020202020204" pitchFamily="34" charset="0"/>
              </a:rPr>
              <a:t>cadets are housed dormitory style in permanent barracks with all bedding provided.  Some cadets will be housed in six person modular (CF Modular) with electricity</a:t>
            </a:r>
          </a:p>
          <a:p>
            <a:pPr>
              <a:defRPr/>
            </a:pPr>
            <a:r>
              <a:rPr lang="en-GB" altLang="en-US" sz="2000" dirty="0" smtClean="0">
                <a:cs typeface="Arial" panose="020B0604020202020204" pitchFamily="34" charset="0"/>
              </a:rPr>
              <a:t>Additional </a:t>
            </a:r>
            <a:r>
              <a:rPr lang="en-GB" altLang="en-US" sz="2000" dirty="0">
                <a:cs typeface="Arial" panose="020B0604020202020204" pitchFamily="34" charset="0"/>
              </a:rPr>
              <a:t>facilities include: canteen, cadet bank, medical inspection room</a:t>
            </a:r>
            <a:endParaRPr lang="en-GB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74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summer training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conducted?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800" b="1" dirty="0" err="1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</a:rPr>
              <a:t>HMCS</a:t>
            </a: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</a:rPr>
              <a:t> QUADRA CTC </a:t>
            </a:r>
          </a:p>
          <a:p>
            <a:pPr marL="0" indent="0" algn="ctr"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</a:rPr>
              <a:t>(Comox, BC)</a:t>
            </a:r>
          </a:p>
          <a:p>
            <a:endParaRPr lang="en-GB" altLang="en-US" sz="1050" dirty="0" smtClean="0">
              <a:solidFill>
                <a:srgbClr val="FFFF99"/>
              </a:solidFill>
              <a:latin typeface="Arial" pitchFamily="34" charset="0"/>
            </a:endParaRPr>
          </a:p>
          <a:p>
            <a:pPr>
              <a:defRPr/>
            </a:pPr>
            <a:r>
              <a:rPr lang="en-GB" altLang="en-US" sz="2000" dirty="0">
                <a:cs typeface="Arial" panose="020B0604020202020204" pitchFamily="34" charset="0"/>
              </a:rPr>
              <a:t>Located north of Nanaimo on the east coast of Vancouver Island.  The training centre is located on </a:t>
            </a:r>
            <a:r>
              <a:rPr lang="en-GB" altLang="en-US" sz="2000" dirty="0" smtClean="0">
                <a:cs typeface="Arial" panose="020B0604020202020204" pitchFamily="34" charset="0"/>
              </a:rPr>
              <a:t>spit </a:t>
            </a:r>
            <a:r>
              <a:rPr lang="en-GB" altLang="en-US" sz="2000" dirty="0">
                <a:cs typeface="Arial" panose="020B0604020202020204" pitchFamily="34" charset="0"/>
              </a:rPr>
              <a:t>near the town of Comox</a:t>
            </a:r>
            <a:r>
              <a:rPr lang="en-GB" altLang="en-US" sz="2000" dirty="0" smtClean="0"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GB" altLang="en-US" sz="2000" dirty="0" smtClean="0">
                <a:cs typeface="Arial" panose="020B0604020202020204" pitchFamily="34" charset="0"/>
              </a:rPr>
              <a:t>Cadets </a:t>
            </a:r>
            <a:r>
              <a:rPr lang="en-GB" altLang="en-US" sz="2000" dirty="0">
                <a:cs typeface="Arial" panose="020B0604020202020204" pitchFamily="34" charset="0"/>
              </a:rPr>
              <a:t>are housed dormitory style in permanent barracks with all bedding provided.  </a:t>
            </a:r>
            <a:endParaRPr lang="en-GB" alt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altLang="en-US" sz="2000" dirty="0" smtClean="0">
                <a:cs typeface="Arial" panose="020B0604020202020204" pitchFamily="34" charset="0"/>
              </a:rPr>
              <a:t>Additional </a:t>
            </a:r>
            <a:r>
              <a:rPr lang="en-GB" altLang="en-US" sz="2000" dirty="0">
                <a:cs typeface="Arial" panose="020B0604020202020204" pitchFamily="34" charset="0"/>
              </a:rPr>
              <a:t>facilities include: games room / canteen, cadet bank, medical inspection room (MIR)</a:t>
            </a:r>
          </a:p>
        </p:txBody>
      </p:sp>
    </p:spTree>
    <p:extLst>
      <p:ext uri="{BB962C8B-B14F-4D97-AF65-F5344CB8AC3E}">
        <p14:creationId xmlns:p14="http://schemas.microsoft.com/office/powerpoint/2010/main" val="51462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Who conducts and supervises the courses?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200" dirty="0" smtClean="0">
                <a:latin typeface="Arial" charset="0"/>
              </a:rPr>
              <a:t>Members of the Cadet Organisation and Administration Service (COATS) including Cadet Instructor Cadre Officers, and Civilian Instructors, Regular Force, Primary Reserve members, and civilian contractors</a:t>
            </a:r>
          </a:p>
          <a:p>
            <a:endParaRPr lang="en-GB" altLang="en-US" sz="2200" dirty="0" smtClean="0">
              <a:latin typeface="Arial" charset="0"/>
            </a:endParaRPr>
          </a:p>
          <a:p>
            <a:r>
              <a:rPr lang="en-GB" altLang="en-US" sz="2200" dirty="0" smtClean="0">
                <a:latin typeface="Arial" charset="0"/>
              </a:rPr>
              <a:t>Senior cadets are also employed as staff cadets to assist with supervision and instruction</a:t>
            </a:r>
          </a:p>
          <a:p>
            <a:endParaRPr lang="en-GB" altLang="en-US" sz="2200" dirty="0" smtClean="0">
              <a:latin typeface="Arial" charset="0"/>
            </a:endParaRPr>
          </a:p>
          <a:p>
            <a:r>
              <a:rPr lang="en-GB" altLang="en-US" sz="2200" dirty="0" smtClean="0">
                <a:latin typeface="Arial" charset="0"/>
              </a:rPr>
              <a:t>The ratio of adult supervisor to cadet is approximately 1:10</a:t>
            </a:r>
            <a:endParaRPr lang="en-GB" alt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sz="3600" b="1" i="1" dirty="0" smtClean="0">
                <a:cs typeface="+mj-cs"/>
              </a:rPr>
              <a:t>Cadets: What will life be like?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 smtClean="0">
                <a:latin typeface="Arial" pitchFamily="34" charset="0"/>
              </a:rPr>
              <a:t>Close quarters with cadets from all over Canada</a:t>
            </a:r>
          </a:p>
          <a:p>
            <a:r>
              <a:rPr lang="en-GB" altLang="en-US" sz="2000" dirty="0" smtClean="0">
                <a:latin typeface="Arial" pitchFamily="34" charset="0"/>
              </a:rPr>
              <a:t>Meals in mess halls</a:t>
            </a:r>
          </a:p>
          <a:p>
            <a:r>
              <a:rPr lang="en-GB" altLang="en-US" sz="2000" dirty="0" smtClean="0">
                <a:latin typeface="Arial" pitchFamily="34" charset="0"/>
              </a:rPr>
              <a:t>Busy training days</a:t>
            </a:r>
          </a:p>
          <a:p>
            <a:r>
              <a:rPr lang="en-GB" altLang="en-US" sz="2000" dirty="0" smtClean="0">
                <a:latin typeface="Arial" pitchFamily="34" charset="0"/>
              </a:rPr>
              <a:t>“Down time” in the evenings</a:t>
            </a:r>
          </a:p>
          <a:p>
            <a:r>
              <a:rPr lang="en-GB" altLang="en-US" sz="2000" dirty="0" smtClean="0">
                <a:latin typeface="Arial" pitchFamily="34" charset="0"/>
              </a:rPr>
              <a:t>Home sickness / calling home</a:t>
            </a:r>
          </a:p>
          <a:p>
            <a:r>
              <a:rPr lang="en-GB" altLang="en-US" sz="2000" dirty="0" smtClean="0">
                <a:latin typeface="Arial" pitchFamily="34" charset="0"/>
              </a:rPr>
              <a:t>Personal hygiene (care for yourself)</a:t>
            </a:r>
          </a:p>
          <a:p>
            <a:r>
              <a:rPr lang="en-GB" altLang="en-US" sz="2000" dirty="0" smtClean="0">
                <a:latin typeface="Arial" pitchFamily="34" charset="0"/>
              </a:rPr>
              <a:t>Laundry and uniform care</a:t>
            </a:r>
          </a:p>
          <a:p>
            <a:r>
              <a:rPr lang="en-GB" altLang="en-US" sz="2000" dirty="0" smtClean="0">
                <a:latin typeface="Arial" pitchFamily="34" charset="0"/>
              </a:rPr>
              <a:t>Make great friendships</a:t>
            </a:r>
          </a:p>
          <a:p>
            <a:r>
              <a:rPr lang="en-GB" altLang="en-US" sz="2000" dirty="0" smtClean="0">
                <a:latin typeface="Arial" pitchFamily="34" charset="0"/>
              </a:rPr>
              <a:t>Learn fantastic skills</a:t>
            </a:r>
          </a:p>
          <a:p>
            <a:r>
              <a:rPr lang="en-GB" altLang="en-US" sz="2000" dirty="0" smtClean="0">
                <a:latin typeface="Arial" pitchFamily="34" charset="0"/>
              </a:rPr>
              <a:t>Receive training bonus (</a:t>
            </a:r>
            <a:r>
              <a:rPr lang="en-GB" altLang="en-US" sz="2000" dirty="0" err="1" smtClean="0">
                <a:latin typeface="Arial" pitchFamily="34" charset="0"/>
              </a:rPr>
              <a:t>approx</a:t>
            </a:r>
            <a:r>
              <a:rPr lang="en-GB" altLang="en-US" sz="2000" dirty="0" smtClean="0">
                <a:latin typeface="Arial" pitchFamily="34" charset="0"/>
              </a:rPr>
              <a:t> $60/week)</a:t>
            </a:r>
          </a:p>
          <a:p>
            <a:endParaRPr lang="en-GB" altLang="en-US" sz="2400" b="1" dirty="0" smtClean="0">
              <a:latin typeface="Arial" pitchFamily="34" charset="0"/>
            </a:endParaRPr>
          </a:p>
          <a:p>
            <a:pPr>
              <a:buFontTx/>
              <a:buChar char="•"/>
            </a:pPr>
            <a:endParaRPr lang="en-GB" altLang="en-US" sz="24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sz="3600" b="1" i="1" dirty="0" smtClean="0">
                <a:cs typeface="+mj-cs"/>
              </a:rPr>
              <a:t>Parents: What to expect?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 smtClean="0">
                <a:latin typeface="Arial" pitchFamily="34" charset="0"/>
              </a:rPr>
              <a:t>May receive anguished calls or texts from your home sick cadet</a:t>
            </a:r>
          </a:p>
          <a:p>
            <a:r>
              <a:rPr lang="en-GB" altLang="en-US" sz="2000" dirty="0" smtClean="0">
                <a:latin typeface="Arial" pitchFamily="34" charset="0"/>
              </a:rPr>
              <a:t>Best advice: TRUST the staff at the CTC to take good care of your cadet – do not try to interfere</a:t>
            </a:r>
          </a:p>
          <a:p>
            <a:r>
              <a:rPr lang="en-GB" altLang="en-US" sz="2000" dirty="0" smtClean="0">
                <a:latin typeface="Arial" pitchFamily="34" charset="0"/>
              </a:rPr>
              <a:t>Leave Passes / visitation is granted at specific times only so as not to interfere with training – CALL AHEAD</a:t>
            </a:r>
          </a:p>
          <a:p>
            <a:r>
              <a:rPr lang="en-GB" altLang="en-US" sz="2000" dirty="0" smtClean="0">
                <a:latin typeface="Arial" pitchFamily="34" charset="0"/>
              </a:rPr>
              <a:t>If you’ve been doing your cadet’s laundry and ironing – STOP! They must do it themselves at the CTC</a:t>
            </a:r>
          </a:p>
          <a:p>
            <a:r>
              <a:rPr lang="en-GB" altLang="en-US" sz="2000" dirty="0" smtClean="0">
                <a:latin typeface="Arial" pitchFamily="34" charset="0"/>
              </a:rPr>
              <a:t>Management of their training bonus/finances</a:t>
            </a:r>
          </a:p>
        </p:txBody>
      </p:sp>
    </p:spTree>
    <p:extLst>
      <p:ext uri="{BB962C8B-B14F-4D97-AF65-F5344CB8AC3E}">
        <p14:creationId xmlns:p14="http://schemas.microsoft.com/office/powerpoint/2010/main" val="13643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How are cadets selected?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000" dirty="0" smtClean="0">
                <a:latin typeface="Arial" charset="0"/>
              </a:rPr>
              <a:t>Cadets submit their list of choices to the sqn staff</a:t>
            </a:r>
          </a:p>
          <a:p>
            <a:pPr>
              <a:defRPr/>
            </a:pPr>
            <a:r>
              <a:rPr lang="en-GB" sz="2000" dirty="0" smtClean="0">
                <a:latin typeface="Arial" charset="0"/>
              </a:rPr>
              <a:t>The sqn staff must create applications in Fortress (a digital database)</a:t>
            </a:r>
          </a:p>
          <a:p>
            <a:pPr>
              <a:defRPr/>
            </a:pPr>
            <a:r>
              <a:rPr lang="en-GB" sz="2000" dirty="0" smtClean="0">
                <a:latin typeface="Arial" charset="0"/>
              </a:rPr>
              <a:t>Cadets </a:t>
            </a:r>
            <a:r>
              <a:rPr lang="en-GB" sz="2000" dirty="0">
                <a:latin typeface="Arial" charset="0"/>
              </a:rPr>
              <a:t>and parents need to be aware that  medical/participation limitations (including allergies and asthma) may prevent or limit selection for CTC courses</a:t>
            </a:r>
          </a:p>
          <a:p>
            <a:pPr>
              <a:defRPr/>
            </a:pPr>
            <a:r>
              <a:rPr lang="en-GB" sz="2000" dirty="0" smtClean="0">
                <a:latin typeface="Arial" charset="0"/>
              </a:rPr>
              <a:t>Incomplete </a:t>
            </a:r>
            <a:r>
              <a:rPr lang="en-GB" sz="2000" dirty="0">
                <a:latin typeface="Arial" charset="0"/>
              </a:rPr>
              <a:t>personal or medical information in Fortress can also prevent or delay selection</a:t>
            </a:r>
          </a:p>
        </p:txBody>
      </p:sp>
    </p:spTree>
    <p:extLst>
      <p:ext uri="{BB962C8B-B14F-4D97-AF65-F5344CB8AC3E}">
        <p14:creationId xmlns:p14="http://schemas.microsoft.com/office/powerpoint/2010/main" val="36223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How are cadets selected?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latin typeface="Arial" pitchFamily="34" charset="0"/>
              </a:rPr>
              <a:t>The sqn CO reviews each cadet’s application and prioritizes them based on attendance, merit and level of participation in sqn activities and other factors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altLang="en-US" sz="2000" dirty="0" smtClean="0">
              <a:latin typeface="Arial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latin typeface="Arial" pitchFamily="34" charset="0"/>
              </a:rPr>
              <a:t>Cadets are course loaded by RCSU using the priority list as a guideline, however, there are limited positions available (positions are created at Cadet Training Centres for 30% of cadets enrolled)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altLang="en-US" sz="2000" dirty="0" smtClean="0">
              <a:latin typeface="Arial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GB" altLang="en-US" sz="2000" dirty="0" smtClean="0">
                <a:latin typeface="Arial" pitchFamily="34" charset="0"/>
              </a:rPr>
              <a:t>Sqns are notified of cadet selections by 1 April</a:t>
            </a:r>
            <a:endParaRPr lang="en-GB" altLang="en-US" sz="2000" dirty="0">
              <a:latin typeface="Arial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3850" y="5661025"/>
            <a:ext cx="8521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Not all cadets will get the opportunity to attend summer training.  </a:t>
            </a:r>
          </a:p>
          <a:p>
            <a:pPr algn="ctr"/>
            <a:r>
              <a:rPr lang="en-GB" altLang="en-US" b="1" i="1" dirty="0">
                <a:solidFill>
                  <a:srgbClr val="000000"/>
                </a:solidFill>
              </a:rPr>
              <a:t>Selection is based on performance at the </a:t>
            </a:r>
            <a:r>
              <a:rPr lang="en-GB" altLang="en-US" b="1" i="1" dirty="0" smtClean="0">
                <a:solidFill>
                  <a:srgbClr val="000000"/>
                </a:solidFill>
              </a:rPr>
              <a:t>Sqn.</a:t>
            </a:r>
            <a:endParaRPr lang="en-GB" alt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Training Courses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Descriptions</a:t>
            </a:r>
            <a:endParaRPr lang="en-CA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CA" sz="27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2 </a:t>
            </a:r>
            <a:r>
              <a:rPr lang="en-CA" sz="27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Weeks -  Cold Lake CTC</a:t>
            </a:r>
          </a:p>
          <a:p>
            <a:pPr marL="0" indent="0" algn="ctr">
              <a:buNone/>
              <a:defRPr/>
            </a:pPr>
            <a:r>
              <a:rPr lang="en-CA" sz="2400" b="1" dirty="0">
                <a:solidFill>
                  <a:srgbClr val="FFFF99"/>
                </a:solidFill>
                <a:latin typeface="Arial" charset="0"/>
              </a:rPr>
              <a:t>			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The aim of the General Training course is to introduce </a:t>
            </a:r>
            <a:r>
              <a:rPr lang="en-US" sz="2000" dirty="0" smtClean="0">
                <a:latin typeface="Arial" charset="0"/>
              </a:rPr>
              <a:t>air cadets </a:t>
            </a:r>
            <a:r>
              <a:rPr lang="en-US" sz="2000" dirty="0">
                <a:latin typeface="Arial" charset="0"/>
              </a:rPr>
              <a:t>to the CTC environment and specialty training qualifications including:</a:t>
            </a:r>
          </a:p>
          <a:p>
            <a:pPr>
              <a:defRPr/>
            </a:pPr>
            <a:endParaRPr lang="en-US" sz="20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US" sz="2000" dirty="0" smtClean="0">
                <a:latin typeface="Arial" charset="0"/>
              </a:rPr>
              <a:t>Aviation</a:t>
            </a:r>
            <a:r>
              <a:rPr lang="en-US" sz="2000" dirty="0">
                <a:latin typeface="Arial" charset="0"/>
              </a:rPr>
              <a:t>			Ceremonial Leadership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Marksmanship		Music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Arial" charset="0"/>
              </a:rPr>
              <a:t>Sports and Fitness	</a:t>
            </a:r>
            <a:r>
              <a:rPr lang="en-US" sz="2000" dirty="0" err="1" smtClean="0">
                <a:latin typeface="Arial" charset="0"/>
              </a:rPr>
              <a:t>CAF</a:t>
            </a:r>
            <a:r>
              <a:rPr lang="en-US" sz="2000" dirty="0" smtClean="0">
                <a:latin typeface="Arial" charset="0"/>
              </a:rPr>
              <a:t> Familiarization</a:t>
            </a:r>
          </a:p>
          <a:p>
            <a:pPr marL="0" indent="0">
              <a:buNone/>
              <a:defRPr/>
            </a:pPr>
            <a:r>
              <a:rPr lang="en-US" sz="2000" dirty="0" smtClean="0">
                <a:latin typeface="Arial" charset="0"/>
              </a:rPr>
              <a:t>Survival</a:t>
            </a:r>
            <a:endParaRPr lang="en-GB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Completing the Application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400" dirty="0" smtClean="0">
                <a:latin typeface="Arial" charset="0"/>
              </a:rPr>
              <a:t>Every year cadets are not selected because of incomplete </a:t>
            </a:r>
            <a:r>
              <a:rPr lang="en-GB" altLang="en-US" sz="2400" dirty="0" smtClean="0">
                <a:latin typeface="Arial" pitchFamily="34" charset="0"/>
              </a:rPr>
              <a:t>information in Fortress</a:t>
            </a:r>
            <a:r>
              <a:rPr lang="en-GB" altLang="en-US" sz="2400" dirty="0" smtClean="0">
                <a:latin typeface="Arial" charset="0"/>
              </a:rPr>
              <a:t>.  Please read the application thoroughly.  Here are some specific items to pay particular attention to:</a:t>
            </a:r>
          </a:p>
          <a:p>
            <a:pPr marL="0" indent="0">
              <a:buNone/>
              <a:defRPr/>
            </a:pPr>
            <a:endParaRPr lang="en-GB" sz="2400" b="1" dirty="0" smtClean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Contact </a:t>
            </a:r>
            <a:r>
              <a:rPr lang="en-GB" sz="2400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Information</a:t>
            </a:r>
          </a:p>
          <a:p>
            <a:pPr>
              <a:defRPr/>
            </a:pPr>
            <a:r>
              <a:rPr lang="en-GB" sz="2400" dirty="0"/>
              <a:t>Ensure that your current phone numbers and email addresses are on file with the </a:t>
            </a:r>
            <a:r>
              <a:rPr lang="en-GB" sz="2400" dirty="0" smtClean="0"/>
              <a:t>sqn by </a:t>
            </a:r>
            <a:r>
              <a:rPr lang="en-GB" sz="2400" dirty="0"/>
              <a:t>completing the annual validation form</a:t>
            </a:r>
          </a:p>
          <a:p>
            <a:endParaRPr lang="en-GB" altLang="en-US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Completing the Application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1752600"/>
            <a:ext cx="7391400" cy="40687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Additional Information</a:t>
            </a:r>
          </a:p>
          <a:p>
            <a:endParaRPr lang="en-GB" altLang="en-US" sz="1000" b="1" dirty="0" smtClean="0">
              <a:solidFill>
                <a:srgbClr val="FFFF99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Arial" charset="0"/>
              </a:rPr>
              <a:t>If you do not know the information required check with the Sqn staff.  They can provide the information available in Fortress or your personal folder.</a:t>
            </a:r>
          </a:p>
          <a:p>
            <a:endParaRPr lang="en-GB" altLang="en-US" sz="1000" b="1" dirty="0" smtClean="0">
              <a:latin typeface="Arial" charset="0"/>
            </a:endParaRPr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Medical Health Changes</a:t>
            </a:r>
          </a:p>
          <a:p>
            <a:endParaRPr lang="en-GB" altLang="en-US" sz="1000" b="1" dirty="0" smtClean="0">
              <a:solidFill>
                <a:srgbClr val="FFFF99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Arial" charset="0"/>
              </a:rPr>
              <a:t>If your medical information has changed you will need to fill out a Detailed Health Questionnaire.  The medical information must be the most current available.</a:t>
            </a:r>
          </a:p>
          <a:p>
            <a:endParaRPr lang="en-GB" altLang="en-US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due date?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GB" sz="2800" b="1" i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Sqn </a:t>
            </a:r>
            <a:r>
              <a:rPr lang="en-GB" sz="2800" b="1" i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Deadline: _______</a:t>
            </a:r>
          </a:p>
          <a:p>
            <a:pPr>
              <a:defRPr/>
            </a:pPr>
            <a:r>
              <a:rPr lang="en-GB" sz="2400" dirty="0" smtClean="0">
                <a:latin typeface="Arial" charset="0"/>
              </a:rPr>
              <a:t>Sqn </a:t>
            </a:r>
            <a:r>
              <a:rPr lang="en-GB" sz="2400" dirty="0">
                <a:latin typeface="Arial" charset="0"/>
              </a:rPr>
              <a:t>will set their own deadline prior to the RCSU deadline in order to allow time for the staff to prioritize and enter the applications into Fortress</a:t>
            </a:r>
          </a:p>
          <a:p>
            <a:pPr marL="0" indent="0">
              <a:buNone/>
              <a:defRPr/>
            </a:pPr>
            <a:endParaRPr lang="en-GB" sz="1000" b="1" dirty="0">
              <a:solidFill>
                <a:srgbClr val="FFFF99"/>
              </a:solidFill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en-GB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RCSU Deadline: 1 Feb 2018</a:t>
            </a:r>
          </a:p>
          <a:p>
            <a:pPr>
              <a:defRPr/>
            </a:pPr>
            <a:r>
              <a:rPr lang="en-GB" sz="2400" dirty="0" smtClean="0">
                <a:latin typeface="Arial" charset="0"/>
              </a:rPr>
              <a:t>Any </a:t>
            </a:r>
            <a:r>
              <a:rPr lang="en-GB" sz="2400" dirty="0">
                <a:latin typeface="Arial" charset="0"/>
              </a:rPr>
              <a:t>applications entered into Fortress after this date will still be considered, </a:t>
            </a:r>
            <a:r>
              <a:rPr lang="en-GB" sz="2400" dirty="0" smtClean="0">
                <a:latin typeface="Arial" charset="0"/>
              </a:rPr>
              <a:t>however, </a:t>
            </a:r>
            <a:r>
              <a:rPr lang="en-GB" sz="2400" dirty="0">
                <a:latin typeface="Arial" charset="0"/>
              </a:rPr>
              <a:t>they will be placed at the bottom of the priority list</a:t>
            </a:r>
          </a:p>
        </p:txBody>
      </p:sp>
    </p:spTree>
    <p:extLst>
      <p:ext uri="{BB962C8B-B14F-4D97-AF65-F5344CB8AC3E}">
        <p14:creationId xmlns:p14="http://schemas.microsoft.com/office/powerpoint/2010/main" val="13577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i="1" dirty="0" smtClean="0"/>
              <a:t>What happens when I have been selected?</a:t>
            </a:r>
            <a:endParaRPr lang="en-CA" sz="3600" b="1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/>
              <a:t>Sqn staff will notify you of your selection and present you with an “Offer of Participation”</a:t>
            </a:r>
          </a:p>
          <a:p>
            <a:endParaRPr lang="en-GB" altLang="en-US" sz="1000" dirty="0" smtClean="0"/>
          </a:p>
          <a:p>
            <a:r>
              <a:rPr lang="en-GB" altLang="en-US" sz="2400" dirty="0" smtClean="0"/>
              <a:t>Both the cadet and the parent must sign the offer</a:t>
            </a:r>
          </a:p>
          <a:p>
            <a:endParaRPr lang="en-GB" altLang="en-US" sz="1000" dirty="0" smtClean="0"/>
          </a:p>
          <a:p>
            <a:r>
              <a:rPr lang="en-GB" altLang="en-US" sz="2400" dirty="0" smtClean="0"/>
              <a:t>The Sqn staff will keep a copy of the Offer, and the cadet must bring a copy to the CTC</a:t>
            </a:r>
          </a:p>
          <a:p>
            <a:endParaRPr lang="en-GB" altLang="en-US" sz="2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521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i="1" dirty="0" smtClean="0"/>
              <a:t>What happens when I have been selected?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/>
              <a:t>Sqn staff will submit your answer (accept or decline) into Fortress</a:t>
            </a:r>
          </a:p>
          <a:p>
            <a:endParaRPr lang="en-GB" altLang="en-US" sz="2400" dirty="0" smtClean="0"/>
          </a:p>
          <a:p>
            <a:r>
              <a:rPr lang="en-GB" altLang="en-US" sz="2400" dirty="0"/>
              <a:t>Travel Orders and Joining Instructions will be emailed directly to the email address on file in Fortress.  Please ensure your correct email address is provided to </a:t>
            </a:r>
            <a:r>
              <a:rPr lang="en-GB" altLang="en-US" sz="2400"/>
              <a:t>the </a:t>
            </a:r>
            <a:r>
              <a:rPr lang="en-GB" altLang="en-US" sz="2400" smtClean="0"/>
              <a:t>sqn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109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Completing the Offer of Participation Form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 is extremely important that you review all the information on this form to make sure it is correct.  Make any corrections necessary.</a:t>
            </a:r>
          </a:p>
          <a:p>
            <a:endParaRPr lang="en-GB" altLang="en-US" sz="2200" dirty="0" smtClean="0">
              <a:solidFill>
                <a:srgbClr val="FFFF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that all other sections of the form are completed including:</a:t>
            </a:r>
          </a:p>
          <a:p>
            <a:pPr lvl="1"/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Leave pass restrictions</a:t>
            </a:r>
          </a:p>
          <a:p>
            <a:pPr lvl="1"/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Alternate Family or Friend Contact</a:t>
            </a:r>
          </a:p>
          <a:p>
            <a:pPr lvl="1"/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Cadet signature</a:t>
            </a:r>
          </a:p>
          <a:p>
            <a:pPr lvl="1"/>
            <a:r>
              <a:rPr lang="en-GB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Parent Signature</a:t>
            </a:r>
          </a:p>
          <a:p>
            <a:endParaRPr lang="en-GB" alt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2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239000" cy="1139825"/>
          </a:xfrm>
        </p:spPr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 cadets get to and from the training centres?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000" dirty="0"/>
              <a:t>All transportation is organized and paid for by DND </a:t>
            </a:r>
          </a:p>
          <a:p>
            <a:r>
              <a:rPr lang="en-GB" altLang="en-US" sz="2000" dirty="0" smtClean="0"/>
              <a:t>Cadets </a:t>
            </a:r>
            <a:r>
              <a:rPr lang="en-GB" altLang="en-US" sz="2000" dirty="0"/>
              <a:t>may travel by bus, commercial air, or DND air</a:t>
            </a:r>
          </a:p>
          <a:p>
            <a:r>
              <a:rPr lang="en-GB" altLang="en-US" sz="2000" dirty="0" smtClean="0"/>
              <a:t>Cadets </a:t>
            </a:r>
            <a:r>
              <a:rPr lang="en-GB" altLang="en-US" sz="2000" dirty="0"/>
              <a:t>are escorted or met on all legs of their journey when travelling in large groups.  For smaller groups adult escorts will be based on </a:t>
            </a:r>
            <a:r>
              <a:rPr lang="en-GB" altLang="en-US" sz="2000" dirty="0" smtClean="0"/>
              <a:t>location </a:t>
            </a:r>
            <a:r>
              <a:rPr lang="en-GB" altLang="en-US" sz="2000" dirty="0"/>
              <a:t>and duration</a:t>
            </a:r>
          </a:p>
          <a:p>
            <a:r>
              <a:rPr lang="en-GB" altLang="en-US" sz="2000" dirty="0" smtClean="0"/>
              <a:t>If </a:t>
            </a:r>
            <a:r>
              <a:rPr lang="en-GB" altLang="en-US" sz="2000" dirty="0"/>
              <a:t>parents request special transportation arrangements, (or RTU), they may </a:t>
            </a:r>
            <a:r>
              <a:rPr lang="en-GB" altLang="en-US" sz="2000" dirty="0" smtClean="0"/>
              <a:t>be </a:t>
            </a:r>
            <a:r>
              <a:rPr lang="en-GB" altLang="en-US" sz="2000" dirty="0"/>
              <a:t>financially responsible</a:t>
            </a:r>
          </a:p>
          <a:p>
            <a:r>
              <a:rPr lang="en-GB" altLang="en-US" sz="2000" dirty="0" smtClean="0"/>
              <a:t>The </a:t>
            </a:r>
            <a:r>
              <a:rPr lang="en-GB" altLang="en-US" sz="2000" dirty="0"/>
              <a:t>dates listed are course dates and cadets may travel up to two days prior and following the course dates</a:t>
            </a:r>
          </a:p>
        </p:txBody>
      </p:sp>
    </p:spTree>
    <p:extLst>
      <p:ext uri="{BB962C8B-B14F-4D97-AF65-F5344CB8AC3E}">
        <p14:creationId xmlns:p14="http://schemas.microsoft.com/office/powerpoint/2010/main" val="3711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endParaRPr lang="en-C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sz="2400" dirty="0" smtClean="0">
                <a:latin typeface="Arial" charset="0"/>
              </a:rPr>
              <a:t>Please direct any questions to our Sqn’ contact</a:t>
            </a:r>
          </a:p>
          <a:p>
            <a:pPr algn="ctr"/>
            <a:endParaRPr lang="en-GB" altLang="en-US" sz="2400" dirty="0" smtClean="0">
              <a:latin typeface="Arial" charset="0"/>
            </a:endParaRPr>
          </a:p>
          <a:p>
            <a:pPr algn="ctr"/>
            <a:endParaRPr lang="en-GB" altLang="en-US" sz="2400" dirty="0" smtClean="0"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en-GB" altLang="en-US" sz="2400" b="1" i="1" dirty="0"/>
              <a:t>INSERT YOUR CORPS CONTACT INFORMATION</a:t>
            </a:r>
          </a:p>
          <a:p>
            <a:pPr lvl="1">
              <a:buFontTx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61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52600" y="2590800"/>
            <a:ext cx="54102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r>
              <a:rPr lang="en-GB" altLang="en-US" sz="6000" b="1" i="1" kern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GB" altLang="en-US" sz="60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76600" y="1381125"/>
            <a:ext cx="541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04800" y="4495800"/>
            <a:ext cx="541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800600" y="3581400"/>
            <a:ext cx="419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752600" y="9144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altLang="en-US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724400" y="5029200"/>
            <a:ext cx="129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FFFF00"/>
                </a:solidFill>
                <a:latin typeface="Times New Roman" charset="0"/>
              </a:defRPr>
            </a:lvl1pPr>
            <a:lvl2pPr algn="ctr">
              <a:defRPr sz="4400">
                <a:solidFill>
                  <a:srgbClr val="FFFF00"/>
                </a:solidFill>
                <a:latin typeface="Times New Roman" charset="0"/>
              </a:defRPr>
            </a:lvl2pPr>
            <a:lvl3pPr algn="ctr">
              <a:defRPr sz="4400">
                <a:solidFill>
                  <a:srgbClr val="FFFF00"/>
                </a:solidFill>
                <a:latin typeface="Times New Roman" charset="0"/>
              </a:defRPr>
            </a:lvl3pPr>
            <a:lvl4pPr algn="ctr">
              <a:defRPr sz="4400">
                <a:solidFill>
                  <a:srgbClr val="FFFF00"/>
                </a:solidFill>
                <a:latin typeface="Times New Roman" charset="0"/>
              </a:defRPr>
            </a:lvl4pPr>
            <a:lvl5pPr algn="ctr">
              <a:defRPr sz="4400">
                <a:solidFill>
                  <a:srgbClr val="FFFF00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latin typeface="Times New Roman" charset="0"/>
              </a:defRPr>
            </a:lvl9pPr>
          </a:lstStyle>
          <a:p>
            <a:r>
              <a:rPr lang="en-GB" altLang="en-US" sz="3200" b="1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057400"/>
            <a:ext cx="7696200" cy="434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GB" altLang="en-US" sz="2400" kern="0" dirty="0"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Training Courses</a:t>
            </a:r>
            <a:r>
              <a:rPr lang="en-GB" alt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12 and 13 years of age </a:t>
            </a:r>
          </a:p>
          <a:p>
            <a:pPr marL="0" indent="0">
              <a:buNone/>
            </a:pPr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Completed Level One at the Sqn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Physically fit and in good health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Recommended by the Sqn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2078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Training Courses</a:t>
            </a:r>
            <a:r>
              <a:rPr lang="en-GB" altLang="en-US" sz="3600" dirty="0" smtClean="0"/>
              <a:t/>
            </a:r>
            <a:br>
              <a:rPr lang="en-GB" altLang="en-US" sz="3600" dirty="0" smtClean="0"/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Course Dates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GB" altLang="en-US" sz="2800" b="1" dirty="0" smtClean="0">
              <a:solidFill>
                <a:srgbClr val="FFFF99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Arial" charset="0"/>
              </a:rPr>
              <a:t>9 July – 20 July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Arial" charset="0"/>
              </a:rPr>
              <a:t>23 July - 3 Aug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Arial" charset="0"/>
              </a:rPr>
              <a:t>6 Aug - 17 Aug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Arial" charset="0"/>
            </a:endParaRPr>
          </a:p>
          <a:p>
            <a:pPr marL="0" indent="0" algn="ctr">
              <a:buNone/>
            </a:pPr>
            <a:r>
              <a:rPr lang="en-CA" altLang="en-US" sz="2400" dirty="0"/>
              <a:t>Specific serials and training centres locations will be allocated to </a:t>
            </a:r>
            <a:r>
              <a:rPr lang="en-CA" altLang="en-US" sz="2400" dirty="0" smtClean="0"/>
              <a:t>sqns</a:t>
            </a:r>
            <a:endParaRPr lang="en-CA" altLang="en-US" sz="2400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914400" y="5934265"/>
            <a:ext cx="67056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b="1" i="1" dirty="0" smtClean="0">
                <a:solidFill>
                  <a:srgbClr val="000000"/>
                </a:solidFill>
                <a:latin typeface="Arial" charset="0"/>
              </a:rPr>
              <a:t>Course dates do not include travel days.  Cadets must be prepared to travel up to 2 days prior and after course dates</a:t>
            </a:r>
            <a:endParaRPr lang="en-GB" altLang="en-US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i="1" dirty="0" smtClean="0"/>
              <a:t>Basic Courses (3 weeks)</a:t>
            </a:r>
            <a:endParaRPr lang="en-CA" sz="1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800" dirty="0"/>
              <a:t>Basic Drill &amp; Ceremonial</a:t>
            </a:r>
          </a:p>
          <a:p>
            <a:pPr>
              <a:defRPr/>
            </a:pPr>
            <a:r>
              <a:rPr lang="en-CA" sz="2800" dirty="0"/>
              <a:t>Basic Fitness &amp; Sports</a:t>
            </a:r>
          </a:p>
          <a:p>
            <a:pPr>
              <a:defRPr/>
            </a:pPr>
            <a:r>
              <a:rPr lang="en-CA" sz="2800" dirty="0" smtClean="0"/>
              <a:t>Basic Aviation</a:t>
            </a:r>
          </a:p>
          <a:p>
            <a:pPr>
              <a:defRPr/>
            </a:pPr>
            <a:r>
              <a:rPr lang="en-CA" sz="2800" dirty="0" smtClean="0"/>
              <a:t>Basic Aviation Technology and Aerospace</a:t>
            </a:r>
            <a:endParaRPr lang="en-CA" sz="2800" dirty="0"/>
          </a:p>
          <a:p>
            <a:pPr>
              <a:defRPr/>
            </a:pPr>
            <a:r>
              <a:rPr lang="en-CA" sz="2800" dirty="0"/>
              <a:t>Basic Survival</a:t>
            </a:r>
          </a:p>
          <a:p>
            <a:pPr>
              <a:defRPr/>
            </a:pPr>
            <a:r>
              <a:rPr lang="en-CA" sz="2800" dirty="0" smtClean="0"/>
              <a:t>Military Band - Basic Musician</a:t>
            </a:r>
            <a:endParaRPr lang="en-CA" sz="2800" dirty="0"/>
          </a:p>
          <a:p>
            <a:pPr>
              <a:defRPr/>
            </a:pPr>
            <a:r>
              <a:rPr lang="en-CA" sz="2800" dirty="0" smtClean="0"/>
              <a:t>Pipe Band</a:t>
            </a:r>
            <a:r>
              <a:rPr lang="en-CA" sz="2800" dirty="0"/>
              <a:t> - Basic </a:t>
            </a:r>
            <a:r>
              <a:rPr lang="en-CA" sz="2800" dirty="0" smtClean="0"/>
              <a:t>Musician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306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457200"/>
            <a:ext cx="77724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9pPr>
          </a:lstStyle>
          <a:p>
            <a:endParaRPr lang="en-GB" altLang="en-US" sz="4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Basic Courses </a:t>
            </a:r>
            <a:br>
              <a:rPr lang="en-GB" alt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Who can attend?</a:t>
            </a:r>
            <a:endParaRPr lang="en-CA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13 and 14 years of age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Completed Level two at the Sqn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Physically fit and in good health</a:t>
            </a:r>
          </a:p>
          <a:p>
            <a:endParaRPr lang="en-GB" altLang="en-US" sz="2400" dirty="0" smtClean="0">
              <a:latin typeface="Arial" pitchFamily="34" charset="0"/>
              <a:ea typeface="ＭＳ Ｐゴシック" pitchFamily="34" charset="-128"/>
            </a:endParaRPr>
          </a:p>
          <a:p>
            <a:r>
              <a:rPr lang="en-GB" altLang="en-US" sz="2400" dirty="0" smtClean="0">
                <a:latin typeface="Arial" pitchFamily="34" charset="0"/>
                <a:ea typeface="ＭＳ Ｐゴシック" pitchFamily="34" charset="-128"/>
              </a:rPr>
              <a:t>Recommended by the Sqns Commanding Officer and selected by the RCSU</a:t>
            </a:r>
          </a:p>
        </p:txBody>
      </p:sp>
    </p:spTree>
    <p:extLst>
      <p:ext uri="{BB962C8B-B14F-4D97-AF65-F5344CB8AC3E}">
        <p14:creationId xmlns:p14="http://schemas.microsoft.com/office/powerpoint/2010/main" val="14694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ource_x0020_Type xmlns="bf9c54bd-b973-48ba-9822-adf0697c95b6">
      <Value>General</Value>
    </Resource_x0020_Type>
    <Category xmlns="bf9c54bd-b973-48ba-9822-adf0697c95b6">
      <Value>Air</Value>
      <Value>Common Trg</Value>
    </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748AE80EC2B4D8B02A8ACC83F01EB" ma:contentTypeVersion="2" ma:contentTypeDescription="Create a new document." ma:contentTypeScope="" ma:versionID="3a2554b7d9ea9bfc56884f3483d3630c">
  <xsd:schema xmlns:xsd="http://www.w3.org/2001/XMLSchema" xmlns:xs="http://www.w3.org/2001/XMLSchema" xmlns:p="http://schemas.microsoft.com/office/2006/metadata/properties" xmlns:ns2="bf9c54bd-b973-48ba-9822-adf0697c95b6" targetNamespace="http://schemas.microsoft.com/office/2006/metadata/properties" ma:root="true" ma:fieldsID="b50bad9337c767cea952167ddc78d53f" ns2:_="">
    <xsd:import namespace="bf9c54bd-b973-48ba-9822-adf0697c95b6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c54bd-b973-48ba-9822-adf0697c95b6" elementFormDefault="qualified">
    <xsd:import namespace="http://schemas.microsoft.com/office/2006/documentManagement/types"/>
    <xsd:import namespace="http://schemas.microsoft.com/office/infopath/2007/PartnerControls"/>
    <xsd:element name="Resource_x0020_Type" ma:index="8" nillable="true" ma:displayName="Resource Type" ma:description="Type of Resource being uploaded" ma:internalName="Resource_x0020_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m"/>
                    <xsd:enumeration value="Warning Order"/>
                    <xsd:enumeration value="Op Order"/>
                    <xsd:enumeration value="Policy/Directive"/>
                    <xsd:enumeration value="General"/>
                  </xsd:restriction>
                </xsd:simpleType>
              </xsd:element>
            </xsd:sequence>
          </xsd:extension>
        </xsd:complexContent>
      </xsd:complexType>
    </xsd:element>
    <xsd:element name="Category" ma:index="9" nillable="true" ma:displayName="Category" ma:description="Filterable and searchable tag that also controls on which pages a resource is displayed.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eneral"/>
                    <xsd:enumeration value="Admin"/>
                    <xsd:enumeration value="Personnel"/>
                    <xsd:enumeration value="Sea"/>
                    <xsd:enumeration value="Army"/>
                    <xsd:enumeration value="Air"/>
                    <xsd:enumeration value="Common Trg"/>
                    <xsd:enumeration value="RCIS"/>
                    <xsd:enumeration value="Command Team"/>
                    <xsd:enumeration value="RAC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F33539-E3A1-4979-AC68-F30955D7F4AC}">
  <ds:schemaRefs>
    <ds:schemaRef ds:uri="http://purl.org/dc/terms/"/>
    <ds:schemaRef ds:uri="bf9c54bd-b973-48ba-9822-adf0697c95b6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E8CE480-8D44-4B88-A578-60FA0B0A8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c54bd-b973-48ba-9822-adf0697c9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035E4B-3D7E-4D9D-A3D9-68FF96EEC4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30882</TotalTime>
  <Words>2615</Words>
  <Application>Microsoft Office PowerPoint</Application>
  <PresentationFormat>On-screen Show (4:3)</PresentationFormat>
  <Paragraphs>413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ＭＳ Ｐゴシック</vt:lpstr>
      <vt:lpstr>Arial</vt:lpstr>
      <vt:lpstr>Wingdings</vt:lpstr>
      <vt:lpstr>Ripple</vt:lpstr>
      <vt:lpstr>Air Cadet Summer Training</vt:lpstr>
      <vt:lpstr>Outline</vt:lpstr>
      <vt:lpstr>Aim Of Summer Training</vt:lpstr>
      <vt:lpstr>Categories of Training</vt:lpstr>
      <vt:lpstr>General Training Courses Descriptions</vt:lpstr>
      <vt:lpstr>General Training Courses Who can attend?</vt:lpstr>
      <vt:lpstr>General Training Courses Course Dates</vt:lpstr>
      <vt:lpstr>Basic Courses (3 weeks)</vt:lpstr>
      <vt:lpstr>Basic Courses  Who can attend?</vt:lpstr>
      <vt:lpstr>Basic Courses  Course Dates</vt:lpstr>
      <vt:lpstr>Basic Courses  Descriptions</vt:lpstr>
      <vt:lpstr>Basic Courses  Descriptions</vt:lpstr>
      <vt:lpstr>Basic Courses  Descriptions</vt:lpstr>
      <vt:lpstr>Basic Courses  Descriptions</vt:lpstr>
      <vt:lpstr>Basic Courses  Descriptions</vt:lpstr>
      <vt:lpstr>Basic Courses  Descriptions</vt:lpstr>
      <vt:lpstr>Intermediate/Instructor Courses </vt:lpstr>
      <vt:lpstr>Intermediate/Instructor Courses  Who can attend?</vt:lpstr>
      <vt:lpstr>Intermediate/Instructor Courses  Course Dates</vt:lpstr>
      <vt:lpstr>Intermediate/Instructor Courses  Course Descriptions</vt:lpstr>
      <vt:lpstr>Intermediate/Instructor Courses  Course Descriptions</vt:lpstr>
      <vt:lpstr>Intermediate/Instructor Courses  Course Descriptions</vt:lpstr>
      <vt:lpstr>Intermediate/Instructor Courses  Course Descriptions</vt:lpstr>
      <vt:lpstr>Intermediate/Instructor Courses  Course Descriptions</vt:lpstr>
      <vt:lpstr>Intermediate/Instructor Courses  Course Descriptions</vt:lpstr>
      <vt:lpstr>Advanced Training</vt:lpstr>
      <vt:lpstr>Advanced Training Who can attend?</vt:lpstr>
      <vt:lpstr>Advanced Training Course Dates</vt:lpstr>
      <vt:lpstr>Advanced Training Descriptions</vt:lpstr>
      <vt:lpstr>Advanced Training Descriptions</vt:lpstr>
      <vt:lpstr>National Courses</vt:lpstr>
      <vt:lpstr>National Courses Who can attend?</vt:lpstr>
      <vt:lpstr>National Courses Selection</vt:lpstr>
      <vt:lpstr>National Courses Course Dates</vt:lpstr>
      <vt:lpstr>National Courses Descriptions</vt:lpstr>
      <vt:lpstr>National Courses Descriptions</vt:lpstr>
      <vt:lpstr>National Courses Descriptions</vt:lpstr>
      <vt:lpstr>National Courses Descriptions</vt:lpstr>
      <vt:lpstr>National Courses Descriptions</vt:lpstr>
      <vt:lpstr>Where is summer training conducted?</vt:lpstr>
      <vt:lpstr>Where is summer training conducted?</vt:lpstr>
      <vt:lpstr>Where is summer training conducted?</vt:lpstr>
      <vt:lpstr>Where is summer training conducted?</vt:lpstr>
      <vt:lpstr>Where is summer training conducted?</vt:lpstr>
      <vt:lpstr>Who conducts and supervises the courses?</vt:lpstr>
      <vt:lpstr>Cadets: What will life be like?</vt:lpstr>
      <vt:lpstr>Parents: What to expect?</vt:lpstr>
      <vt:lpstr>How are cadets selected?</vt:lpstr>
      <vt:lpstr>How are cadets selected?</vt:lpstr>
      <vt:lpstr>Completing the Application</vt:lpstr>
      <vt:lpstr>Completing the Application</vt:lpstr>
      <vt:lpstr>Application due date?</vt:lpstr>
      <vt:lpstr>What happens when I have been selected?</vt:lpstr>
      <vt:lpstr>What happens when I have been selected?</vt:lpstr>
      <vt:lpstr>Completing the Offer of Participation Form</vt:lpstr>
      <vt:lpstr>How do cadets get to and from the training centres?</vt:lpstr>
      <vt:lpstr>Contacts</vt:lpstr>
      <vt:lpstr>PowerPoint Presentation</vt:lpstr>
    </vt:vector>
  </TitlesOfParts>
  <Company>DIMEI 2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Babcock.CD</dc:creator>
  <cp:lastModifiedBy>Bonneville Capt RG</cp:lastModifiedBy>
  <cp:revision>267</cp:revision>
  <dcterms:created xsi:type="dcterms:W3CDTF">2010-02-05T15:50:29Z</dcterms:created>
  <dcterms:modified xsi:type="dcterms:W3CDTF">2017-11-23T15:21:56Z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0008007a100000000000010243100207b64006b004c800</vt:lpwstr>
  </property>
  <property fmtid="{D5CDD505-2E9C-101B-9397-08002B2CF9AE}" pid="3" name="ContentTypeId">
    <vt:lpwstr>0x010100795748AE80EC2B4D8B02A8ACC83F01EB</vt:lpwstr>
  </property>
</Properties>
</file>